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8" r:id="rId2"/>
    <p:sldId id="271" r:id="rId3"/>
    <p:sldId id="286" r:id="rId4"/>
    <p:sldId id="287" r:id="rId5"/>
    <p:sldId id="288" r:id="rId6"/>
    <p:sldId id="298" r:id="rId7"/>
    <p:sldId id="291" r:id="rId8"/>
    <p:sldId id="300" r:id="rId9"/>
    <p:sldId id="301" r:id="rId10"/>
    <p:sldId id="293" r:id="rId11"/>
    <p:sldId id="303" r:id="rId12"/>
    <p:sldId id="295" r:id="rId13"/>
    <p:sldId id="304" r:id="rId14"/>
    <p:sldId id="265" r:id="rId15"/>
    <p:sldId id="296" r:id="rId16"/>
    <p:sldId id="281" r:id="rId17"/>
    <p:sldId id="297" r:id="rId18"/>
    <p:sldId id="30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7">
          <p15:clr>
            <a:srgbClr val="A4A3A4"/>
          </p15:clr>
        </p15:guide>
        <p15:guide id="2" orient="horz" pos="2160">
          <p15:clr>
            <a:srgbClr val="A4A3A4"/>
          </p15:clr>
        </p15:guide>
        <p15:guide id="3" pos="33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77"/>
    <a:srgbClr val="0F5262"/>
    <a:srgbClr val="79CC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595"/>
  </p:normalViewPr>
  <p:slideViewPr>
    <p:cSldViewPr snapToGrid="0" snapToObjects="1" showGuides="1">
      <p:cViewPr>
        <p:scale>
          <a:sx n="75" d="100"/>
          <a:sy n="75" d="100"/>
        </p:scale>
        <p:origin x="-2112" y="-112"/>
      </p:cViewPr>
      <p:guideLst>
        <p:guide orient="horz" pos="347"/>
        <p:guide orient="horz" pos="2160"/>
        <p:guide pos="33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522CE4-AC6E-244A-A260-7D4C68DCA6BA}" type="datetimeFigureOut">
              <a:rPr lang="en-US" smtClean="0"/>
              <a:t>03/04/17</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2CF978-FD31-C049-B0C5-81059CABC85C}" type="slidenum">
              <a:rPr lang="en-GB" smtClean="0"/>
              <a:t>‹#›</a:t>
            </a:fld>
            <a:endParaRPr lang="en-GB" dirty="0"/>
          </a:p>
        </p:txBody>
      </p:sp>
    </p:spTree>
    <p:extLst>
      <p:ext uri="{BB962C8B-B14F-4D97-AF65-F5344CB8AC3E}">
        <p14:creationId xmlns:p14="http://schemas.microsoft.com/office/powerpoint/2010/main" val="12086168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912CD-521B-CE43-B287-7C3B647C2C71}" type="datetimeFigureOut">
              <a:rPr lang="en-US" smtClean="0"/>
              <a:t>03/04/17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DDE5E7-1E3E-F94A-9FFC-00EABDF07615}" type="slidenum">
              <a:rPr lang="en-GB" smtClean="0"/>
              <a:t>‹#›</a:t>
            </a:fld>
            <a:endParaRPr lang="en-GB" dirty="0"/>
          </a:p>
        </p:txBody>
      </p:sp>
    </p:spTree>
    <p:extLst>
      <p:ext uri="{BB962C8B-B14F-4D97-AF65-F5344CB8AC3E}">
        <p14:creationId xmlns:p14="http://schemas.microsoft.com/office/powerpoint/2010/main" val="1027691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DDE5E7-1E3E-F94A-9FFC-00EABDF07615}" type="slidenum">
              <a:rPr lang="en-GB" smtClean="0"/>
              <a:t>15</a:t>
            </a:fld>
            <a:endParaRPr lang="en-GB" dirty="0"/>
          </a:p>
        </p:txBody>
      </p:sp>
    </p:spTree>
    <p:extLst>
      <p:ext uri="{BB962C8B-B14F-4D97-AF65-F5344CB8AC3E}">
        <p14:creationId xmlns:p14="http://schemas.microsoft.com/office/powerpoint/2010/main" val="105457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6575" y="2024587"/>
            <a:ext cx="4035425" cy="1470025"/>
          </a:xfrm>
        </p:spPr>
        <p:txBody>
          <a:bodyPr/>
          <a:lstStyle/>
          <a:p>
            <a:r>
              <a:rPr lang="en-US" dirty="0" smtClean="0"/>
              <a:t>Click to edit Master title style</a:t>
            </a:r>
            <a:endParaRPr lang="en-GB" dirty="0"/>
          </a:p>
        </p:txBody>
      </p:sp>
      <p:sp>
        <p:nvSpPr>
          <p:cNvPr id="4" name="Date Placeholder 3"/>
          <p:cNvSpPr>
            <a:spLocks noGrp="1"/>
          </p:cNvSpPr>
          <p:nvPr>
            <p:ph type="dt" sz="half" idx="10"/>
          </p:nvPr>
        </p:nvSpPr>
        <p:spPr>
          <a:xfrm>
            <a:off x="6799915" y="424723"/>
            <a:ext cx="897436" cy="216923"/>
          </a:xfrm>
          <a:prstGeom prst="rect">
            <a:avLst/>
          </a:prstGeom>
        </p:spPr>
        <p:txBody>
          <a:bodyPr/>
          <a:lstStyle/>
          <a:p>
            <a:fld id="{CD6F9982-183A-694C-997A-B3C3F602166B}" type="datetime1">
              <a:rPr lang="en-GB" smtClean="0"/>
              <a:t>03/04/17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02876" y="424723"/>
            <a:ext cx="709467" cy="216923"/>
          </a:xfrm>
          <a:prstGeom prst="rect">
            <a:avLst/>
          </a:prstGeom>
        </p:spPr>
        <p:txBody>
          <a:bodyPr/>
          <a:lstStyle/>
          <a:p>
            <a:r>
              <a:rPr lang="en-GB" dirty="0" smtClean="0"/>
              <a:t>Slide </a:t>
            </a:r>
            <a:fld id="{44ED7417-2ECF-5D42-B445-1CD1763FEB67}" type="slidenum">
              <a:rPr lang="en-GB" smtClean="0"/>
              <a:t>‹#›</a:t>
            </a:fld>
            <a:endParaRPr lang="en-GB" dirty="0"/>
          </a:p>
        </p:txBody>
      </p:sp>
      <p:sp>
        <p:nvSpPr>
          <p:cNvPr id="8" name="TextBox 7"/>
          <p:cNvSpPr txBox="1"/>
          <p:nvPr userDrawn="1"/>
        </p:nvSpPr>
        <p:spPr>
          <a:xfrm>
            <a:off x="536575" y="1488360"/>
            <a:ext cx="3637303" cy="553998"/>
          </a:xfrm>
          <a:prstGeom prst="rect">
            <a:avLst/>
          </a:prstGeom>
          <a:noFill/>
        </p:spPr>
        <p:txBody>
          <a:bodyPr wrap="square" lIns="0" tIns="0" rIns="0" bIns="0" rtlCol="0">
            <a:spAutoFit/>
          </a:bodyPr>
          <a:lstStyle/>
          <a:p>
            <a:r>
              <a:rPr lang="en-GB" sz="3600" dirty="0" smtClean="0">
                <a:solidFill>
                  <a:srgbClr val="006577"/>
                </a:solidFill>
              </a:rPr>
              <a:t>Gas Safe Charity</a:t>
            </a:r>
            <a:endParaRPr lang="en-GB" sz="3600" dirty="0">
              <a:solidFill>
                <a:srgbClr val="006577"/>
              </a:solidFill>
            </a:endParaRPr>
          </a:p>
        </p:txBody>
      </p:sp>
      <p:pic>
        <p:nvPicPr>
          <p:cNvPr id="9" name="Picture 8" descr="Large_logo_graphic_for_titl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42488" y="1628616"/>
            <a:ext cx="6001512" cy="5248656"/>
          </a:xfrm>
          <a:prstGeom prst="rect">
            <a:avLst/>
          </a:prstGeom>
        </p:spPr>
      </p:pic>
    </p:spTree>
    <p:extLst>
      <p:ext uri="{BB962C8B-B14F-4D97-AF65-F5344CB8AC3E}">
        <p14:creationId xmlns:p14="http://schemas.microsoft.com/office/powerpoint/2010/main" val="71631886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1485"/>
            <a:ext cx="7772400" cy="1468967"/>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_tradnl" smtClean="0"/>
              <a:t>Haga clic para modificar el estilo de subtítulo del patrón</a:t>
            </a:r>
            <a:endParaRPr lang="es-ES"/>
          </a:p>
        </p:txBody>
      </p:sp>
      <p:sp>
        <p:nvSpPr>
          <p:cNvPr id="4" name="Slide Number Placeholder 3"/>
          <p:cNvSpPr>
            <a:spLocks noGrp="1"/>
          </p:cNvSpPr>
          <p:nvPr>
            <p:ph type="sldNum" sz="quarter" idx="10"/>
          </p:nvPr>
        </p:nvSpPr>
        <p:spPr>
          <a:xfrm>
            <a:off x="7902876" y="424723"/>
            <a:ext cx="709467" cy="216923"/>
          </a:xfrm>
          <a:prstGeom prst="rect">
            <a:avLst/>
          </a:prstGeom>
          <a:ln/>
        </p:spPr>
        <p:txBody>
          <a:bodyPr/>
          <a:lstStyle>
            <a:lvl1pPr>
              <a:defRPr/>
            </a:lvl1pPr>
          </a:lstStyle>
          <a:p>
            <a:pPr>
              <a:defRPr/>
            </a:pPr>
            <a:fld id="{6CFA8036-BE0A-674F-A2D6-DFCD4EC69C83}" type="slidenum">
              <a:rPr lang="es-ES"/>
              <a:pPr>
                <a:defRPr/>
              </a:pPr>
              <a:t>‹#›</a:t>
            </a:fld>
            <a:endParaRPr lang="es-ES" sz="1200">
              <a:solidFill>
                <a:srgbClr val="888888"/>
              </a:solidFill>
            </a:endParaRPr>
          </a:p>
        </p:txBody>
      </p:sp>
    </p:spTree>
    <p:extLst>
      <p:ext uri="{BB962C8B-B14F-4D97-AF65-F5344CB8AC3E}">
        <p14:creationId xmlns:p14="http://schemas.microsoft.com/office/powerpoint/2010/main" val="88046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3133"/>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185"/>
            <a:ext cx="7772400" cy="15007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Slide Number Placeholder 3"/>
          <p:cNvSpPr>
            <a:spLocks noGrp="1"/>
          </p:cNvSpPr>
          <p:nvPr>
            <p:ph type="sldNum" sz="quarter" idx="10"/>
          </p:nvPr>
        </p:nvSpPr>
        <p:spPr>
          <a:xfrm>
            <a:off x="7902876" y="424723"/>
            <a:ext cx="709467" cy="216923"/>
          </a:xfrm>
          <a:prstGeom prst="rect">
            <a:avLst/>
          </a:prstGeom>
          <a:ln/>
        </p:spPr>
        <p:txBody>
          <a:bodyPr/>
          <a:lstStyle>
            <a:lvl1pPr>
              <a:defRPr/>
            </a:lvl1pPr>
          </a:lstStyle>
          <a:p>
            <a:pPr>
              <a:defRPr/>
            </a:pPr>
            <a:fld id="{BAF2BD0E-0B56-D74E-9361-C483B2081D97}" type="slidenum">
              <a:rPr lang="es-ES"/>
              <a:pPr>
                <a:defRPr/>
              </a:pPr>
              <a:t>‹#›</a:t>
            </a:fld>
            <a:endParaRPr lang="es-ES" sz="1200">
              <a:solidFill>
                <a:srgbClr val="888888"/>
              </a:solidFill>
            </a:endParaRPr>
          </a:p>
        </p:txBody>
      </p:sp>
    </p:spTree>
    <p:extLst>
      <p:ext uri="{BB962C8B-B14F-4D97-AF65-F5344CB8AC3E}">
        <p14:creationId xmlns:p14="http://schemas.microsoft.com/office/powerpoint/2010/main" val="61088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7" name="Group 6"/>
          <p:cNvGrpSpPr/>
          <p:nvPr userDrawn="1"/>
        </p:nvGrpSpPr>
        <p:grpSpPr>
          <a:xfrm>
            <a:off x="0" y="-11766"/>
            <a:ext cx="9144000" cy="6889038"/>
            <a:chOff x="0" y="-11766"/>
            <a:chExt cx="9144000" cy="6889038"/>
          </a:xfrm>
        </p:grpSpPr>
        <p:pic>
          <p:nvPicPr>
            <p:cNvPr id="11" name="Picture 10" descr="Large_logo_graphic_for_title.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1766"/>
              <a:ext cx="9144000" cy="6869766"/>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42488" y="1628616"/>
              <a:ext cx="6001512" cy="5248656"/>
            </a:xfrm>
            <a:prstGeom prst="rect">
              <a:avLst/>
            </a:prstGeom>
          </p:spPr>
        </p:pic>
      </p:grpSp>
      <p:sp>
        <p:nvSpPr>
          <p:cNvPr id="2" name="Title 1"/>
          <p:cNvSpPr>
            <a:spLocks noGrp="1"/>
          </p:cNvSpPr>
          <p:nvPr>
            <p:ph type="ctrTitle"/>
          </p:nvPr>
        </p:nvSpPr>
        <p:spPr>
          <a:xfrm>
            <a:off x="536575" y="2024587"/>
            <a:ext cx="4035425" cy="1470025"/>
          </a:xfrm>
        </p:spPr>
        <p:txBody>
          <a:bodyPr/>
          <a:lstStyle/>
          <a:p>
            <a:r>
              <a:rPr lang="en-US" dirty="0" smtClean="0"/>
              <a:t>Click to edit Master title style</a:t>
            </a:r>
            <a:endParaRPr lang="en-GB" dirty="0"/>
          </a:p>
        </p:txBody>
      </p:sp>
      <p:sp>
        <p:nvSpPr>
          <p:cNvPr id="4" name="Date Placeholder 3"/>
          <p:cNvSpPr>
            <a:spLocks noGrp="1"/>
          </p:cNvSpPr>
          <p:nvPr>
            <p:ph type="dt" sz="half" idx="10"/>
          </p:nvPr>
        </p:nvSpPr>
        <p:spPr>
          <a:xfrm>
            <a:off x="6799915" y="424723"/>
            <a:ext cx="897436" cy="216923"/>
          </a:xfrm>
          <a:prstGeom prst="rect">
            <a:avLst/>
          </a:prstGeom>
        </p:spPr>
        <p:txBody>
          <a:bodyPr/>
          <a:lstStyle>
            <a:lvl1pPr>
              <a:defRPr>
                <a:solidFill>
                  <a:srgbClr val="FFFFFF"/>
                </a:solidFill>
              </a:defRPr>
            </a:lvl1p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02876" y="424723"/>
            <a:ext cx="709467" cy="216923"/>
          </a:xfrm>
          <a:prstGeom prst="rect">
            <a:avLst/>
          </a:prstGeom>
        </p:spPr>
        <p:txBody>
          <a:bodyPr/>
          <a:lstStyle>
            <a:lvl1pPr>
              <a:defRPr>
                <a:solidFill>
                  <a:srgbClr val="FFFFFF"/>
                </a:solidFill>
              </a:defRPr>
            </a:lvl1pPr>
          </a:lstStyle>
          <a:p>
            <a:r>
              <a:rPr lang="en-GB" dirty="0" smtClean="0"/>
              <a:t>Slide </a:t>
            </a:r>
            <a:fld id="{44ED7417-2ECF-5D42-B445-1CD1763FEB67}" type="slidenum">
              <a:rPr lang="en-GB" smtClean="0"/>
              <a:pPr/>
              <a:t>‹#›</a:t>
            </a:fld>
            <a:endParaRPr lang="en-GB" dirty="0"/>
          </a:p>
        </p:txBody>
      </p:sp>
      <p:sp>
        <p:nvSpPr>
          <p:cNvPr id="8" name="TextBox 7"/>
          <p:cNvSpPr txBox="1"/>
          <p:nvPr userDrawn="1"/>
        </p:nvSpPr>
        <p:spPr>
          <a:xfrm>
            <a:off x="536575" y="1488360"/>
            <a:ext cx="3637303" cy="553998"/>
          </a:xfrm>
          <a:prstGeom prst="rect">
            <a:avLst/>
          </a:prstGeom>
          <a:noFill/>
        </p:spPr>
        <p:txBody>
          <a:bodyPr wrap="square" lIns="0" tIns="0" rIns="0" bIns="0" rtlCol="0">
            <a:spAutoFit/>
          </a:bodyPr>
          <a:lstStyle/>
          <a:p>
            <a:r>
              <a:rPr lang="en-GB" sz="3600" dirty="0" smtClean="0">
                <a:solidFill>
                  <a:schemeClr val="bg1"/>
                </a:solidFill>
              </a:rPr>
              <a:t>Gas Safe Charity</a:t>
            </a:r>
            <a:endParaRPr lang="en-GB" sz="3600" dirty="0">
              <a:solidFill>
                <a:schemeClr val="bg1"/>
              </a:solidFill>
            </a:endParaRPr>
          </a:p>
        </p:txBody>
      </p:sp>
      <p:pic>
        <p:nvPicPr>
          <p:cNvPr id="12" name="Picture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9444" y="296302"/>
            <a:ext cx="863998" cy="297754"/>
          </a:xfrm>
          <a:prstGeom prst="rect">
            <a:avLst/>
          </a:prstGeom>
        </p:spPr>
      </p:pic>
      <p:cxnSp>
        <p:nvCxnSpPr>
          <p:cNvPr id="13" name="Straight Connector 12"/>
          <p:cNvCxnSpPr/>
          <p:nvPr userDrawn="1"/>
        </p:nvCxnSpPr>
        <p:spPr>
          <a:xfrm>
            <a:off x="539442" y="707795"/>
            <a:ext cx="8072901"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13633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6799915" y="424723"/>
            <a:ext cx="897436" cy="216923"/>
          </a:xfrm>
          <a:prstGeom prst="rect">
            <a:avLst/>
          </a:prstGeom>
        </p:spPr>
        <p:txBody>
          <a:bodyPr/>
          <a:lstStyle/>
          <a:p>
            <a:fld id="{FCA8FDF6-3620-EA43-B743-561ECC2C64BA}" type="datetime1">
              <a:rPr lang="en-GB" smtClean="0"/>
              <a:t>03/04/17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02876" y="424723"/>
            <a:ext cx="709467" cy="216923"/>
          </a:xfrm>
          <a:prstGeom prst="rect">
            <a:avLst/>
          </a:prstGeom>
        </p:spPr>
        <p:txBody>
          <a:bodyPr/>
          <a:lstStyle/>
          <a:p>
            <a:fld id="{44ED7417-2ECF-5D42-B445-1CD1763FEB67}" type="slidenum">
              <a:rPr lang="en-GB" smtClean="0"/>
              <a:t>‹#›</a:t>
            </a:fld>
            <a:endParaRPr lang="en-GB" dirty="0"/>
          </a:p>
        </p:txBody>
      </p:sp>
      <p:sp>
        <p:nvSpPr>
          <p:cNvPr id="8" name="Content Placeholder 7"/>
          <p:cNvSpPr>
            <a:spLocks noGrp="1"/>
          </p:cNvSpPr>
          <p:nvPr>
            <p:ph sz="quarter" idx="13"/>
          </p:nvPr>
        </p:nvSpPr>
        <p:spPr>
          <a:xfrm>
            <a:off x="536575" y="899628"/>
            <a:ext cx="8075768" cy="575494"/>
          </a:xfrm>
        </p:spPr>
        <p:txBody>
          <a:bodyPr>
            <a:normAutofit/>
          </a:bodyPr>
          <a:lstStyle>
            <a:lvl1pPr marL="0" indent="0">
              <a:buNone/>
              <a:defRPr sz="3600"/>
            </a:lvl1pPr>
          </a:lstStyle>
          <a:p>
            <a:pPr lvl="0"/>
            <a:r>
              <a:rPr lang="en-GB" dirty="0" smtClean="0"/>
              <a:t>Click to edit Master text styles</a:t>
            </a:r>
          </a:p>
        </p:txBody>
      </p:sp>
    </p:spTree>
    <p:extLst>
      <p:ext uri="{BB962C8B-B14F-4D97-AF65-F5344CB8AC3E}">
        <p14:creationId xmlns:p14="http://schemas.microsoft.com/office/powerpoint/2010/main" val="417647027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2" name="Group 11"/>
          <p:cNvGrpSpPr/>
          <p:nvPr userDrawn="1"/>
        </p:nvGrpSpPr>
        <p:grpSpPr>
          <a:xfrm>
            <a:off x="0" y="-11766"/>
            <a:ext cx="9144000" cy="6889038"/>
            <a:chOff x="0" y="-11766"/>
            <a:chExt cx="9144000" cy="6889038"/>
          </a:xfrm>
        </p:grpSpPr>
        <p:pic>
          <p:nvPicPr>
            <p:cNvPr id="11" name="Picture 10" descr="Large_logo_graphic_for_title.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1766"/>
              <a:ext cx="9144000" cy="6869766"/>
            </a:xfrm>
            <a:prstGeom prst="rect">
              <a:avLst/>
            </a:prstGeom>
          </p:spPr>
        </p:pic>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42488" y="1628616"/>
              <a:ext cx="6001512" cy="5248656"/>
            </a:xfrm>
            <a:prstGeom prst="rect">
              <a:avLst/>
            </a:prstGeom>
          </p:spPr>
        </p:pic>
      </p:grpSp>
      <p:sp>
        <p:nvSpPr>
          <p:cNvPr id="2" name="Title 1"/>
          <p:cNvSpPr>
            <a:spLocks noGrp="1"/>
          </p:cNvSpPr>
          <p:nvPr>
            <p:ph type="title" hasCustomPrompt="1"/>
          </p:nvPr>
        </p:nvSpPr>
        <p:spPr>
          <a:xfrm>
            <a:off x="536575" y="1511563"/>
            <a:ext cx="4035425" cy="1362075"/>
          </a:xfrm>
        </p:spPr>
        <p:txBody>
          <a:bodyPr anchor="t">
            <a:normAutofit/>
          </a:bodyPr>
          <a:lstStyle>
            <a:lvl1pPr algn="l">
              <a:defRPr sz="3600" b="0" cap="none">
                <a:solidFill>
                  <a:srgbClr val="FFFFFF"/>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a:xfrm>
            <a:off x="6799915" y="424723"/>
            <a:ext cx="897436" cy="216923"/>
          </a:xfrm>
          <a:prstGeom prst="rect">
            <a:avLst/>
          </a:prstGeom>
        </p:spPr>
        <p:txBody>
          <a:bodyPr/>
          <a:lstStyle>
            <a:lvl1pPr>
              <a:defRPr>
                <a:solidFill>
                  <a:srgbClr val="FFFFFF"/>
                </a:solidFill>
              </a:defRPr>
            </a:lvl1pPr>
          </a:lstStyle>
          <a:p>
            <a:fld id="{25B4D631-9A53-394B-A276-8F25E5263E50}" type="datetime1">
              <a:rPr lang="en-GB" smtClean="0"/>
              <a:t>03/04/17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02876" y="424723"/>
            <a:ext cx="709467" cy="216923"/>
          </a:xfrm>
          <a:prstGeom prst="rect">
            <a:avLst/>
          </a:prstGeom>
        </p:spPr>
        <p:txBody>
          <a:bodyPr/>
          <a:lstStyle>
            <a:lvl1pPr>
              <a:defRPr>
                <a:solidFill>
                  <a:srgbClr val="FFFFFF"/>
                </a:solidFill>
              </a:defRPr>
            </a:lvl1pPr>
          </a:lstStyle>
          <a:p>
            <a:r>
              <a:rPr lang="en-GB" dirty="0" smtClean="0"/>
              <a:t>Slide </a:t>
            </a:r>
            <a:fld id="{44ED7417-2ECF-5D42-B445-1CD1763FEB67}" type="slidenum">
              <a:rPr lang="en-GB" smtClean="0"/>
              <a:pPr/>
              <a:t>‹#›</a:t>
            </a:fld>
            <a:endParaRPr lang="en-GB" dirty="0"/>
          </a:p>
        </p:txBody>
      </p:sp>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9444" y="296302"/>
            <a:ext cx="863998" cy="297754"/>
          </a:xfrm>
          <a:prstGeom prst="rect">
            <a:avLst/>
          </a:prstGeom>
        </p:spPr>
      </p:pic>
      <p:cxnSp>
        <p:nvCxnSpPr>
          <p:cNvPr id="9" name="Straight Connector 8"/>
          <p:cNvCxnSpPr/>
          <p:nvPr userDrawn="1"/>
        </p:nvCxnSpPr>
        <p:spPr>
          <a:xfrm>
            <a:off x="539442" y="707795"/>
            <a:ext cx="8072901"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214880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descr="BG_LightBlu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42488" y="1628616"/>
            <a:ext cx="6001512" cy="5248656"/>
          </a:xfrm>
          <a:prstGeom prst="rect">
            <a:avLst/>
          </a:prstGeom>
        </p:spPr>
      </p:pic>
      <p:sp>
        <p:nvSpPr>
          <p:cNvPr id="2" name="Title 1"/>
          <p:cNvSpPr>
            <a:spLocks noGrp="1"/>
          </p:cNvSpPr>
          <p:nvPr userDrawn="1">
            <p:ph type="title" hasCustomPrompt="1"/>
          </p:nvPr>
        </p:nvSpPr>
        <p:spPr>
          <a:xfrm>
            <a:off x="536575" y="1511563"/>
            <a:ext cx="4035425" cy="1362075"/>
          </a:xfrm>
        </p:spPr>
        <p:txBody>
          <a:bodyPr anchor="t">
            <a:normAutofit/>
          </a:bodyPr>
          <a:lstStyle>
            <a:lvl1pPr algn="l">
              <a:defRPr sz="3600" b="0" cap="none">
                <a:solidFill>
                  <a:schemeClr val="bg1"/>
                </a:solidFill>
              </a:defRPr>
            </a:lvl1pPr>
          </a:lstStyle>
          <a:p>
            <a:r>
              <a:rPr lang="en-US" dirty="0" smtClean="0"/>
              <a:t>Click to edit master title style</a:t>
            </a:r>
            <a:endParaRPr lang="en-GB" dirty="0"/>
          </a:p>
        </p:txBody>
      </p:sp>
      <p:sp>
        <p:nvSpPr>
          <p:cNvPr id="4" name="Date Placeholder 3"/>
          <p:cNvSpPr>
            <a:spLocks noGrp="1"/>
          </p:cNvSpPr>
          <p:nvPr userDrawn="1">
            <p:ph type="dt" sz="half" idx="10"/>
          </p:nvPr>
        </p:nvSpPr>
        <p:spPr>
          <a:xfrm>
            <a:off x="6799915" y="424723"/>
            <a:ext cx="897436" cy="216923"/>
          </a:xfrm>
          <a:prstGeom prst="rect">
            <a:avLst/>
          </a:prstGeom>
        </p:spPr>
        <p:txBody>
          <a:bodyPr/>
          <a:lstStyle>
            <a:lvl1pPr>
              <a:defRPr>
                <a:solidFill>
                  <a:srgbClr val="FFFFFF"/>
                </a:solidFill>
              </a:defRPr>
            </a:lvl1pPr>
          </a:lstStyle>
          <a:p>
            <a:fld id="{8E4F2E1C-FA4F-524C-8C1E-CB52FA8010E8}" type="datetime1">
              <a:rPr lang="en-GB" smtClean="0"/>
              <a:t>03/04/17</a:t>
            </a:fld>
            <a:endParaRPr lang="en-GB" dirty="0"/>
          </a:p>
        </p:txBody>
      </p:sp>
      <p:sp>
        <p:nvSpPr>
          <p:cNvPr id="5" name="Footer Placeholder 4"/>
          <p:cNvSpPr>
            <a:spLocks noGrp="1"/>
          </p:cNvSpPr>
          <p:nvPr userDrawn="1">
            <p:ph type="ftr" sz="quarter" idx="11"/>
          </p:nvPr>
        </p:nvSpPr>
        <p:spPr/>
        <p:txBody>
          <a:bodyPr/>
          <a:lstStyle/>
          <a:p>
            <a:endParaRPr lang="en-GB" dirty="0"/>
          </a:p>
        </p:txBody>
      </p:sp>
      <p:sp>
        <p:nvSpPr>
          <p:cNvPr id="6" name="Slide Number Placeholder 5"/>
          <p:cNvSpPr>
            <a:spLocks noGrp="1"/>
          </p:cNvSpPr>
          <p:nvPr userDrawn="1">
            <p:ph type="sldNum" sz="quarter" idx="12"/>
          </p:nvPr>
        </p:nvSpPr>
        <p:spPr>
          <a:xfrm>
            <a:off x="7902876" y="424723"/>
            <a:ext cx="709467" cy="216923"/>
          </a:xfrm>
          <a:prstGeom prst="rect">
            <a:avLst/>
          </a:prstGeom>
        </p:spPr>
        <p:txBody>
          <a:bodyPr/>
          <a:lstStyle>
            <a:lvl1pPr>
              <a:defRPr>
                <a:solidFill>
                  <a:srgbClr val="FFFFFF"/>
                </a:solidFill>
              </a:defRPr>
            </a:lvl1pPr>
          </a:lstStyle>
          <a:p>
            <a:r>
              <a:rPr lang="en-GB" dirty="0" smtClean="0"/>
              <a:t>Slide </a:t>
            </a:r>
            <a:fld id="{44ED7417-2ECF-5D42-B445-1CD1763FEB67}" type="slidenum">
              <a:rPr lang="en-GB" smtClean="0"/>
              <a:pPr/>
              <a:t>‹#›</a:t>
            </a:fld>
            <a:endParaRPr lang="en-GB" dirty="0"/>
          </a:p>
        </p:txBody>
      </p:sp>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9444" y="296302"/>
            <a:ext cx="863998" cy="297754"/>
          </a:xfrm>
          <a:prstGeom prst="rect">
            <a:avLst/>
          </a:prstGeom>
        </p:spPr>
      </p:pic>
      <p:cxnSp>
        <p:nvCxnSpPr>
          <p:cNvPr id="9" name="Straight Connector 8"/>
          <p:cNvCxnSpPr/>
          <p:nvPr userDrawn="1"/>
        </p:nvCxnSpPr>
        <p:spPr>
          <a:xfrm>
            <a:off x="539442" y="707795"/>
            <a:ext cx="8072901"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620160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42488" y="1628616"/>
            <a:ext cx="6001512" cy="5248656"/>
          </a:xfrm>
          <a:prstGeom prst="rect">
            <a:avLst/>
          </a:prstGeom>
        </p:spPr>
      </p:pic>
      <p:sp>
        <p:nvSpPr>
          <p:cNvPr id="2" name="Title 1"/>
          <p:cNvSpPr>
            <a:spLocks noGrp="1"/>
          </p:cNvSpPr>
          <p:nvPr userDrawn="1">
            <p:ph type="title" hasCustomPrompt="1"/>
          </p:nvPr>
        </p:nvSpPr>
        <p:spPr>
          <a:xfrm>
            <a:off x="536575" y="1511563"/>
            <a:ext cx="4035425" cy="1362075"/>
          </a:xfrm>
        </p:spPr>
        <p:txBody>
          <a:bodyPr anchor="t">
            <a:normAutofit/>
          </a:bodyPr>
          <a:lstStyle>
            <a:lvl1pPr algn="l">
              <a:defRPr sz="3600" b="0" cap="none">
                <a:solidFill>
                  <a:schemeClr val="bg1"/>
                </a:solidFill>
              </a:defRPr>
            </a:lvl1pPr>
          </a:lstStyle>
          <a:p>
            <a:r>
              <a:rPr lang="en-US" dirty="0" smtClean="0"/>
              <a:t>Click to edit master title style</a:t>
            </a:r>
            <a:endParaRPr lang="en-GB" dirty="0"/>
          </a:p>
        </p:txBody>
      </p:sp>
      <p:sp>
        <p:nvSpPr>
          <p:cNvPr id="4" name="Date Placeholder 3"/>
          <p:cNvSpPr>
            <a:spLocks noGrp="1"/>
          </p:cNvSpPr>
          <p:nvPr userDrawn="1">
            <p:ph type="dt" sz="half" idx="10"/>
          </p:nvPr>
        </p:nvSpPr>
        <p:spPr>
          <a:xfrm>
            <a:off x="6799915" y="424723"/>
            <a:ext cx="897436" cy="216923"/>
          </a:xfrm>
          <a:prstGeom prst="rect">
            <a:avLst/>
          </a:prstGeom>
        </p:spPr>
        <p:txBody>
          <a:bodyPr/>
          <a:lstStyle>
            <a:lvl1pPr>
              <a:defRPr>
                <a:solidFill>
                  <a:srgbClr val="FFFFFF"/>
                </a:solidFill>
              </a:defRPr>
            </a:lvl1pPr>
          </a:lstStyle>
          <a:p>
            <a:fld id="{8E4F2E1C-FA4F-524C-8C1E-CB52FA8010E8}" type="datetime1">
              <a:rPr lang="en-GB" smtClean="0"/>
              <a:t>03/04/17</a:t>
            </a:fld>
            <a:endParaRPr lang="en-GB" dirty="0"/>
          </a:p>
        </p:txBody>
      </p:sp>
      <p:sp>
        <p:nvSpPr>
          <p:cNvPr id="5" name="Footer Placeholder 4"/>
          <p:cNvSpPr>
            <a:spLocks noGrp="1"/>
          </p:cNvSpPr>
          <p:nvPr userDrawn="1">
            <p:ph type="ftr" sz="quarter" idx="11"/>
          </p:nvPr>
        </p:nvSpPr>
        <p:spPr/>
        <p:txBody>
          <a:bodyPr/>
          <a:lstStyle/>
          <a:p>
            <a:endParaRPr lang="en-GB" dirty="0"/>
          </a:p>
        </p:txBody>
      </p:sp>
      <p:sp>
        <p:nvSpPr>
          <p:cNvPr id="6" name="Slide Number Placeholder 5"/>
          <p:cNvSpPr>
            <a:spLocks noGrp="1"/>
          </p:cNvSpPr>
          <p:nvPr userDrawn="1">
            <p:ph type="sldNum" sz="quarter" idx="12"/>
          </p:nvPr>
        </p:nvSpPr>
        <p:spPr>
          <a:xfrm>
            <a:off x="7902876" y="424723"/>
            <a:ext cx="709467" cy="216923"/>
          </a:xfrm>
          <a:prstGeom prst="rect">
            <a:avLst/>
          </a:prstGeom>
        </p:spPr>
        <p:txBody>
          <a:bodyPr/>
          <a:lstStyle>
            <a:lvl1pPr>
              <a:defRPr>
                <a:solidFill>
                  <a:srgbClr val="FFFFFF"/>
                </a:solidFill>
              </a:defRPr>
            </a:lvl1pPr>
          </a:lstStyle>
          <a:p>
            <a:r>
              <a:rPr lang="en-GB" dirty="0" smtClean="0"/>
              <a:t>Slide </a:t>
            </a:r>
            <a:fld id="{44ED7417-2ECF-5D42-B445-1CD1763FEB67}" type="slidenum">
              <a:rPr lang="en-GB" smtClean="0"/>
              <a:pPr/>
              <a:t>‹#›</a:t>
            </a:fld>
            <a:endParaRPr lang="en-GB" dirty="0"/>
          </a:p>
        </p:txBody>
      </p:sp>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9444" y="296302"/>
            <a:ext cx="863998" cy="297754"/>
          </a:xfrm>
          <a:prstGeom prst="rect">
            <a:avLst/>
          </a:prstGeom>
        </p:spPr>
      </p:pic>
      <p:cxnSp>
        <p:nvCxnSpPr>
          <p:cNvPr id="9" name="Straight Connector 8"/>
          <p:cNvCxnSpPr/>
          <p:nvPr userDrawn="1"/>
        </p:nvCxnSpPr>
        <p:spPr>
          <a:xfrm>
            <a:off x="539442" y="707795"/>
            <a:ext cx="8072901"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0739014"/>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6799915" y="424723"/>
            <a:ext cx="897436" cy="216923"/>
          </a:xfrm>
          <a:prstGeom prst="rect">
            <a:avLst/>
          </a:prstGeom>
        </p:spPr>
        <p:txBody>
          <a:bodyPr/>
          <a:lstStyle/>
          <a:p>
            <a:fld id="{8A92ACBC-C3AB-674C-A04A-0DBF757C335B}" type="datetime1">
              <a:rPr lang="en-GB" smtClean="0"/>
              <a:t>03/04/17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902876" y="424723"/>
            <a:ext cx="709467" cy="216923"/>
          </a:xfrm>
          <a:prstGeom prst="rect">
            <a:avLst/>
          </a:prstGeom>
        </p:spPr>
        <p:txBody>
          <a:bodyPr/>
          <a:lstStyle/>
          <a:p>
            <a:fld id="{44ED7417-2ECF-5D42-B445-1CD1763FEB67}" type="slidenum">
              <a:rPr lang="en-GB" smtClean="0"/>
              <a:t>‹#›</a:t>
            </a:fld>
            <a:endParaRPr lang="en-GB" dirty="0"/>
          </a:p>
        </p:txBody>
      </p:sp>
    </p:spTree>
    <p:extLst>
      <p:ext uri="{BB962C8B-B14F-4D97-AF65-F5344CB8AC3E}">
        <p14:creationId xmlns:p14="http://schemas.microsoft.com/office/powerpoint/2010/main" val="272707699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99915" y="424723"/>
            <a:ext cx="897436" cy="216923"/>
          </a:xfrm>
          <a:prstGeom prst="rect">
            <a:avLst/>
          </a:prstGeom>
        </p:spPr>
        <p:txBody>
          <a:bodyPr/>
          <a:lstStyle/>
          <a:p>
            <a:fld id="{451A7BCD-62AD-DB44-967E-70ECDE224FF1}" type="datetime1">
              <a:rPr lang="en-GB" smtClean="0"/>
              <a:t>03/04/17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7902876" y="424723"/>
            <a:ext cx="709467" cy="216923"/>
          </a:xfrm>
          <a:prstGeom prst="rect">
            <a:avLst/>
          </a:prstGeom>
        </p:spPr>
        <p:txBody>
          <a:bodyPr/>
          <a:lstStyle/>
          <a:p>
            <a:fld id="{44ED7417-2ECF-5D42-B445-1CD1763FEB67}" type="slidenum">
              <a:rPr lang="en-GB" smtClean="0"/>
              <a:t>‹#›</a:t>
            </a:fld>
            <a:endParaRPr lang="en-GB" dirty="0"/>
          </a:p>
        </p:txBody>
      </p:sp>
    </p:spTree>
    <p:extLst>
      <p:ext uri="{BB962C8B-B14F-4D97-AF65-F5344CB8AC3E}">
        <p14:creationId xmlns:p14="http://schemas.microsoft.com/office/powerpoint/2010/main" val="56067322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Slide Number Placeholder 3"/>
          <p:cNvSpPr>
            <a:spLocks noGrp="1"/>
          </p:cNvSpPr>
          <p:nvPr>
            <p:ph type="sldNum" sz="quarter" idx="10"/>
          </p:nvPr>
        </p:nvSpPr>
        <p:spPr>
          <a:xfrm>
            <a:off x="7902876" y="424723"/>
            <a:ext cx="709467" cy="216923"/>
          </a:xfrm>
          <a:prstGeom prst="rect">
            <a:avLst/>
          </a:prstGeom>
          <a:ln/>
        </p:spPr>
        <p:txBody>
          <a:bodyPr/>
          <a:lstStyle>
            <a:lvl1pPr>
              <a:defRPr/>
            </a:lvl1pPr>
          </a:lstStyle>
          <a:p>
            <a:pPr>
              <a:defRPr/>
            </a:pPr>
            <a:fld id="{167F7B47-9D3E-2748-9CA4-B6C213F26F84}" type="slidenum">
              <a:rPr lang="es-ES"/>
              <a:pPr>
                <a:defRPr/>
              </a:pPr>
              <a:t>‹#›</a:t>
            </a:fld>
            <a:endParaRPr lang="es-ES" sz="1200">
              <a:solidFill>
                <a:srgbClr val="888888"/>
              </a:solidFill>
            </a:endParaRPr>
          </a:p>
        </p:txBody>
      </p:sp>
    </p:spTree>
    <p:extLst>
      <p:ext uri="{BB962C8B-B14F-4D97-AF65-F5344CB8AC3E}">
        <p14:creationId xmlns:p14="http://schemas.microsoft.com/office/powerpoint/2010/main" val="129086806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443" y="1475122"/>
            <a:ext cx="8072900" cy="489501"/>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539443" y="2427668"/>
            <a:ext cx="8072900" cy="363234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0" y="6877272"/>
            <a:ext cx="565213" cy="205635"/>
          </a:xfrm>
          <a:prstGeom prst="rect">
            <a:avLst/>
          </a:prstGeom>
        </p:spPr>
        <p:txBody>
          <a:bodyPr vert="horz" lIns="0" tIns="0" rIns="0" bIns="0" rtlCol="0" anchor="t" anchorCtr="0"/>
          <a:lstStyle>
            <a:lvl1pPr algn="l">
              <a:defRPr sz="1000">
                <a:solidFill>
                  <a:srgbClr val="006577"/>
                </a:solidFill>
              </a:defRPr>
            </a:lvl1pPr>
          </a:lstStyle>
          <a:p>
            <a:endParaRPr lang="en-GB" dirty="0"/>
          </a:p>
        </p:txBody>
      </p:sp>
      <p:pic>
        <p:nvPicPr>
          <p:cNvPr id="8" name="Picture 7" descr="GSC_full_colour_light_bg_rgb.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539443" y="296302"/>
            <a:ext cx="864000" cy="297754"/>
          </a:xfrm>
          <a:prstGeom prst="rect">
            <a:avLst/>
          </a:prstGeom>
        </p:spPr>
      </p:pic>
      <p:cxnSp>
        <p:nvCxnSpPr>
          <p:cNvPr id="11" name="Straight Connector 10"/>
          <p:cNvCxnSpPr/>
          <p:nvPr userDrawn="1"/>
        </p:nvCxnSpPr>
        <p:spPr>
          <a:xfrm>
            <a:off x="539442" y="707795"/>
            <a:ext cx="8072901" cy="0"/>
          </a:xfrm>
          <a:prstGeom prst="line">
            <a:avLst/>
          </a:prstGeom>
          <a:ln w="6350" cmpd="sng">
            <a:solidFill>
              <a:srgbClr val="006577"/>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109186" y="94073"/>
            <a:ext cx="503158" cy="613721"/>
          </a:xfrm>
          <a:prstGeom prst="rect">
            <a:avLst/>
          </a:prstGeom>
        </p:spPr>
      </p:pic>
    </p:spTree>
    <p:extLst>
      <p:ext uri="{BB962C8B-B14F-4D97-AF65-F5344CB8AC3E}">
        <p14:creationId xmlns:p14="http://schemas.microsoft.com/office/powerpoint/2010/main" val="426054246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1" r:id="rId4"/>
    <p:sldLayoutId id="2147483657" r:id="rId5"/>
    <p:sldLayoutId id="2147483658" r:id="rId6"/>
    <p:sldLayoutId id="2147483654" r:id="rId7"/>
    <p:sldLayoutId id="2147483655" r:id="rId8"/>
    <p:sldLayoutId id="2147483659" r:id="rId9"/>
    <p:sldLayoutId id="2147483660" r:id="rId10"/>
    <p:sldLayoutId id="2147483661" r:id="rId11"/>
  </p:sldLayoutIdLst>
  <p:timing>
    <p:tnLst>
      <p:par>
        <p:cTn xmlns:p14="http://schemas.microsoft.com/office/powerpoint/2010/main" id="1" dur="indefinite" restart="never" nodeType="tmRoot"/>
      </p:par>
    </p:tnLst>
  </p:timing>
  <p:hf hdr="0" ftr="0"/>
  <p:txStyles>
    <p:titleStyle>
      <a:lvl1pPr algn="l" defTabSz="457200" rtl="0" eaLnBrk="1" latinLnBrk="0" hangingPunct="1">
        <a:spcBef>
          <a:spcPct val="0"/>
        </a:spcBef>
        <a:buNone/>
        <a:defRPr sz="3600" kern="1200">
          <a:solidFill>
            <a:srgbClr val="79CCD6"/>
          </a:solidFill>
          <a:latin typeface="+mj-lt"/>
          <a:ea typeface="+mj-ea"/>
          <a:cs typeface="+mj-cs"/>
        </a:defRPr>
      </a:lvl1pPr>
    </p:titleStyle>
    <p:bodyStyle>
      <a:lvl1pPr marL="179388" indent="-179388" algn="l" defTabSz="457200" rtl="0" eaLnBrk="1" latinLnBrk="0" hangingPunct="1">
        <a:spcBef>
          <a:spcPct val="20000"/>
        </a:spcBef>
        <a:buFont typeface="Arial"/>
        <a:buChar char="•"/>
        <a:defRPr sz="2200" kern="1200">
          <a:solidFill>
            <a:srgbClr val="006577"/>
          </a:solidFill>
          <a:latin typeface="+mn-lt"/>
          <a:ea typeface="+mn-ea"/>
          <a:cs typeface="+mn-cs"/>
        </a:defRPr>
      </a:lvl1pPr>
      <a:lvl2pPr marL="449263" indent="-269875" algn="l" defTabSz="457200" rtl="0" eaLnBrk="1" latinLnBrk="0" hangingPunct="1">
        <a:spcBef>
          <a:spcPct val="20000"/>
        </a:spcBef>
        <a:buFont typeface="Arial"/>
        <a:buChar char="–"/>
        <a:defRPr sz="2200" kern="1200">
          <a:solidFill>
            <a:srgbClr val="006577"/>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006577"/>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rgbClr val="006577"/>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rgbClr val="00657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22.png"/><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gassaferegister.co.uk" TargetMode="External"/><Relationship Id="rId3"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9.xml"/><Relationship Id="rId2"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274" y="2540327"/>
            <a:ext cx="3566792" cy="2540326"/>
          </a:xfrm>
        </p:spPr>
        <p:txBody>
          <a:bodyPr>
            <a:normAutofit fontScale="90000"/>
          </a:bodyPr>
          <a:lstStyle/>
          <a:p>
            <a:r>
              <a:rPr lang="en-GB" dirty="0"/>
              <a:t>Think </a:t>
            </a:r>
            <a:r>
              <a:rPr lang="en-GB" dirty="0" smtClean="0"/>
              <a:t>CO</a:t>
            </a:r>
            <a:br>
              <a:rPr lang="en-GB" dirty="0" smtClean="0"/>
            </a:br>
            <a:r>
              <a:rPr lang="en-GB" dirty="0"/>
              <a:t/>
            </a:r>
            <a:br>
              <a:rPr lang="en-GB" dirty="0"/>
            </a:br>
            <a:r>
              <a:rPr lang="en-GB" dirty="0" smtClean="0"/>
              <a:t>Promoting </a:t>
            </a:r>
            <a:r>
              <a:rPr lang="en-GB" dirty="0"/>
              <a:t>Carbon Monoxide Awareness </a:t>
            </a:r>
            <a:r>
              <a:rPr lang="en-GB" sz="2000" dirty="0"/>
              <a:t/>
            </a:r>
            <a:br>
              <a:rPr lang="en-GB" sz="2000" dirty="0"/>
            </a:br>
            <a:r>
              <a:rPr lang="en-GB" sz="2000" dirty="0"/>
              <a:t/>
            </a:r>
            <a:br>
              <a:rPr lang="en-GB" sz="2000" dirty="0"/>
            </a:br>
            <a:endParaRPr lang="en-GB" dirty="0"/>
          </a:p>
        </p:txBody>
      </p:sp>
    </p:spTree>
    <p:extLst>
      <p:ext uri="{BB962C8B-B14F-4D97-AF65-F5344CB8AC3E}">
        <p14:creationId xmlns:p14="http://schemas.microsoft.com/office/powerpoint/2010/main" val="12786575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443" y="1199600"/>
            <a:ext cx="8072900" cy="765024"/>
          </a:xfrm>
        </p:spPr>
        <p:txBody>
          <a:bodyPr>
            <a:normAutofit/>
          </a:bodyPr>
          <a:lstStyle/>
          <a:p>
            <a:r>
              <a:rPr lang="en-US" dirty="0" smtClean="0">
                <a:solidFill>
                  <a:srgbClr val="0F5262"/>
                </a:solidFill>
              </a:rPr>
              <a:t>Symptoms – what to look out for</a:t>
            </a:r>
            <a:endParaRPr lang="en-US" dirty="0">
              <a:solidFill>
                <a:srgbClr val="0F5262"/>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4860" y="2516022"/>
            <a:ext cx="1803491" cy="1799967"/>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1153" y="2516023"/>
            <a:ext cx="1824939" cy="1803373"/>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61837" y="2516022"/>
            <a:ext cx="1814191" cy="1799967"/>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4861" y="4424386"/>
            <a:ext cx="1807041" cy="1799967"/>
          </a:xfrm>
          <a:prstGeom prst="rect">
            <a:avLst/>
          </a:prstGeom>
        </p:spPr>
      </p:pic>
      <p:pic>
        <p:nvPicPr>
          <p:cNvPr id="10" name="Picture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171156" y="4424386"/>
            <a:ext cx="1810619" cy="1799967"/>
          </a:xfrm>
          <a:prstGeom prst="rect">
            <a:avLst/>
          </a:prstGeom>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661834" y="4315988"/>
            <a:ext cx="1807039" cy="1799965"/>
          </a:xfrm>
          <a:prstGeom prst="rect">
            <a:avLst/>
          </a:prstGeom>
        </p:spPr>
      </p:pic>
    </p:spTree>
    <p:extLst>
      <p:ext uri="{BB962C8B-B14F-4D97-AF65-F5344CB8AC3E}">
        <p14:creationId xmlns:p14="http://schemas.microsoft.com/office/powerpoint/2010/main" val="1645422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532077" y="1772029"/>
            <a:ext cx="7327811" cy="43716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marL="342883" indent="-342883">
              <a:spcBef>
                <a:spcPts val="500"/>
              </a:spcBef>
              <a:buFont typeface="+mj-lt"/>
              <a:buAutoNum type="arabicPeriod"/>
              <a:defRPr/>
            </a:pPr>
            <a:r>
              <a:rPr lang="en-GB" sz="2400" dirty="0">
                <a:solidFill>
                  <a:srgbClr val="006577"/>
                </a:solidFill>
                <a:ea typeface="Lato Light" pitchFamily="34" charset="0"/>
                <a:cs typeface="Lato Light" pitchFamily="34" charset="0"/>
                <a:sym typeface="Lato Bold" charset="0"/>
              </a:rPr>
              <a:t>Common first symptom is being unusually tired for you</a:t>
            </a:r>
          </a:p>
          <a:p>
            <a:pPr marL="342883" indent="-342883">
              <a:spcBef>
                <a:spcPts val="500"/>
              </a:spcBef>
              <a:buFont typeface="+mj-lt"/>
              <a:buAutoNum type="arabicPeriod"/>
              <a:defRPr/>
            </a:pPr>
            <a:r>
              <a:rPr lang="en-GB" sz="2400" dirty="0">
                <a:solidFill>
                  <a:srgbClr val="006577"/>
                </a:solidFill>
                <a:ea typeface="Lato Light" pitchFamily="34" charset="0"/>
                <a:cs typeface="Lato Light" pitchFamily="34" charset="0"/>
                <a:sym typeface="Lato Bold" charset="0"/>
              </a:rPr>
              <a:t>Similar to flu and food poisoning and seems to last a long </a:t>
            </a:r>
            <a:r>
              <a:rPr lang="en-GB" sz="2400" dirty="0" smtClean="0">
                <a:solidFill>
                  <a:srgbClr val="006577"/>
                </a:solidFill>
                <a:ea typeface="Lato Light" pitchFamily="34" charset="0"/>
                <a:cs typeface="Lato Light" pitchFamily="34" charset="0"/>
                <a:sym typeface="Lato Bold" charset="0"/>
              </a:rPr>
              <a:t>time</a:t>
            </a:r>
          </a:p>
          <a:p>
            <a:pPr marL="342883" indent="-342883">
              <a:spcBef>
                <a:spcPts val="500"/>
              </a:spcBef>
              <a:buFont typeface="+mj-lt"/>
              <a:buAutoNum type="arabicPeriod"/>
              <a:defRPr/>
            </a:pPr>
            <a:r>
              <a:rPr lang="en-GB" sz="2400" dirty="0" smtClean="0">
                <a:solidFill>
                  <a:srgbClr val="006577"/>
                </a:solidFill>
                <a:ea typeface="Lato Light" pitchFamily="34" charset="0"/>
                <a:cs typeface="Lato Light" pitchFamily="34" charset="0"/>
                <a:sym typeface="Lato Bold" charset="0"/>
              </a:rPr>
              <a:t>Dizziness can lead to falls</a:t>
            </a:r>
            <a:endParaRPr lang="en-GB" sz="2400" dirty="0">
              <a:solidFill>
                <a:srgbClr val="006577"/>
              </a:solidFill>
              <a:ea typeface="Lato Light" pitchFamily="34" charset="0"/>
              <a:cs typeface="Lato Light" pitchFamily="34" charset="0"/>
              <a:sym typeface="Lato Bold" charset="0"/>
            </a:endParaRPr>
          </a:p>
          <a:p>
            <a:pPr marL="342883" indent="-342883">
              <a:spcBef>
                <a:spcPts val="500"/>
              </a:spcBef>
              <a:buFont typeface="+mj-lt"/>
              <a:buAutoNum type="arabicPeriod"/>
              <a:defRPr/>
            </a:pPr>
            <a:r>
              <a:rPr lang="en-GB" sz="2400" dirty="0">
                <a:solidFill>
                  <a:srgbClr val="006577"/>
                </a:solidFill>
                <a:ea typeface="Lato Light" pitchFamily="34" charset="0"/>
                <a:cs typeface="Lato Light" pitchFamily="34" charset="0"/>
                <a:sym typeface="Lato Bold" charset="0"/>
              </a:rPr>
              <a:t>Symptoms disappear or </a:t>
            </a:r>
            <a:r>
              <a:rPr lang="en-GB" sz="2400" dirty="0" smtClean="0">
                <a:solidFill>
                  <a:srgbClr val="006577"/>
                </a:solidFill>
                <a:ea typeface="Lato Light" pitchFamily="34" charset="0"/>
                <a:cs typeface="Lato Light" pitchFamily="34" charset="0"/>
                <a:sym typeface="Lato Bold" charset="0"/>
              </a:rPr>
              <a:t>reduce </a:t>
            </a:r>
            <a:r>
              <a:rPr lang="en-GB" sz="2400" dirty="0">
                <a:solidFill>
                  <a:srgbClr val="006577"/>
                </a:solidFill>
                <a:ea typeface="Lato Light" pitchFamily="34" charset="0"/>
                <a:cs typeface="Lato Light" pitchFamily="34" charset="0"/>
                <a:sym typeface="Lato Bold" charset="0"/>
              </a:rPr>
              <a:t>when client is outside the home and reappear when they return</a:t>
            </a:r>
          </a:p>
          <a:p>
            <a:pPr marL="342883" indent="-342883">
              <a:spcBef>
                <a:spcPts val="500"/>
              </a:spcBef>
              <a:buFont typeface="+mj-lt"/>
              <a:buAutoNum type="arabicPeriod"/>
              <a:defRPr/>
            </a:pPr>
            <a:r>
              <a:rPr lang="en-GB" sz="2400" dirty="0">
                <a:solidFill>
                  <a:srgbClr val="006577"/>
                </a:solidFill>
                <a:ea typeface="Lato Light" pitchFamily="34" charset="0"/>
                <a:cs typeface="Lato Light" pitchFamily="34" charset="0"/>
                <a:sym typeface="Lato Bold" charset="0"/>
              </a:rPr>
              <a:t>Other family members, visitors or pets suffer similar symptoms </a:t>
            </a:r>
            <a:endParaRPr lang="en-GB" sz="2400" dirty="0" smtClean="0">
              <a:solidFill>
                <a:srgbClr val="006577"/>
              </a:solidFill>
              <a:ea typeface="Lato Light" pitchFamily="34" charset="0"/>
              <a:cs typeface="Lato Light" pitchFamily="34" charset="0"/>
              <a:sym typeface="Lato Bold" charset="0"/>
            </a:endParaRPr>
          </a:p>
          <a:p>
            <a:pPr marL="342883" indent="-342883">
              <a:spcBef>
                <a:spcPts val="500"/>
              </a:spcBef>
              <a:buFont typeface="+mj-lt"/>
              <a:buAutoNum type="arabicPeriod"/>
              <a:defRPr/>
            </a:pPr>
            <a:r>
              <a:rPr lang="en-GB" sz="2400" dirty="0" smtClean="0">
                <a:solidFill>
                  <a:srgbClr val="006577"/>
                </a:solidFill>
                <a:ea typeface="Lato Light" pitchFamily="34" charset="0"/>
                <a:cs typeface="Lato Light" pitchFamily="34" charset="0"/>
                <a:sym typeface="Lato Bold" charset="0"/>
              </a:rPr>
              <a:t>Metallic taste in your mouth</a:t>
            </a:r>
            <a:endParaRPr lang="en-GB" sz="2400" dirty="0">
              <a:solidFill>
                <a:srgbClr val="006577"/>
              </a:solidFill>
              <a:ea typeface="Lato Light" pitchFamily="34" charset="0"/>
              <a:cs typeface="Lato Light" pitchFamily="34" charset="0"/>
              <a:sym typeface="Lato Bold" charset="0"/>
            </a:endParaRPr>
          </a:p>
          <a:p>
            <a:pPr marL="342883" indent="-342883">
              <a:spcBef>
                <a:spcPts val="500"/>
              </a:spcBef>
              <a:buFont typeface="+mj-lt"/>
              <a:buAutoNum type="arabicPeriod"/>
              <a:defRPr/>
            </a:pPr>
            <a:r>
              <a:rPr lang="en-GB" sz="2400" dirty="0">
                <a:solidFill>
                  <a:srgbClr val="006577"/>
                </a:solidFill>
                <a:ea typeface="Lato Light" pitchFamily="34" charset="0"/>
                <a:cs typeface="Lato Light" pitchFamily="34" charset="0"/>
                <a:sym typeface="Lato Bold" charset="0"/>
              </a:rPr>
              <a:t>Worse in winter</a:t>
            </a:r>
          </a:p>
        </p:txBody>
      </p:sp>
      <p:sp>
        <p:nvSpPr>
          <p:cNvPr id="5122" name="AutoShape 2"/>
          <p:cNvSpPr>
            <a:spLocks/>
          </p:cNvSpPr>
          <p:nvPr/>
        </p:nvSpPr>
        <p:spPr bwMode="auto">
          <a:xfrm>
            <a:off x="532078" y="961022"/>
            <a:ext cx="8049809" cy="673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3200" dirty="0" err="1">
                <a:solidFill>
                  <a:srgbClr val="79CCD6"/>
                </a:solidFill>
                <a:cs typeface="Lato Black" charset="0"/>
                <a:sym typeface="Lato Black" charset="0"/>
              </a:rPr>
              <a:t>Symptoms</a:t>
            </a:r>
            <a:r>
              <a:rPr lang="es-ES" sz="3200" dirty="0">
                <a:solidFill>
                  <a:srgbClr val="79CCD6"/>
                </a:solidFill>
                <a:cs typeface="Lato Black" charset="0"/>
                <a:sym typeface="Lato Black" charset="0"/>
              </a:rPr>
              <a:t> – </a:t>
            </a:r>
            <a:r>
              <a:rPr lang="es-ES" sz="3200" dirty="0" err="1">
                <a:solidFill>
                  <a:srgbClr val="79CCD6"/>
                </a:solidFill>
                <a:cs typeface="Lato Black" charset="0"/>
                <a:sym typeface="Lato Black" charset="0"/>
              </a:rPr>
              <a:t>What</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to</a:t>
            </a:r>
            <a:r>
              <a:rPr lang="es-ES" sz="3200" dirty="0">
                <a:solidFill>
                  <a:srgbClr val="79CCD6"/>
                </a:solidFill>
                <a:cs typeface="Lato Black" charset="0"/>
                <a:sym typeface="Lato Black" charset="0"/>
              </a:rPr>
              <a:t> look </a:t>
            </a:r>
            <a:r>
              <a:rPr lang="es-ES" sz="3200" dirty="0" err="1">
                <a:solidFill>
                  <a:srgbClr val="79CCD6"/>
                </a:solidFill>
                <a:cs typeface="Lato Black" charset="0"/>
                <a:sym typeface="Lato Black" charset="0"/>
              </a:rPr>
              <a:t>out</a:t>
            </a:r>
            <a:r>
              <a:rPr lang="es-ES" sz="3200" dirty="0">
                <a:solidFill>
                  <a:srgbClr val="79CCD6"/>
                </a:solidFill>
                <a:cs typeface="Lato Black" charset="0"/>
                <a:sym typeface="Lato Black" charset="0"/>
              </a:rPr>
              <a:t> and </a:t>
            </a:r>
            <a:r>
              <a:rPr lang="es-ES" sz="3200" u="sng" dirty="0">
                <a:solidFill>
                  <a:srgbClr val="79CCD6"/>
                </a:solidFill>
                <a:cs typeface="Lato Black" charset="0"/>
                <a:sym typeface="Lato Black" charset="0"/>
              </a:rPr>
              <a:t>listen</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for</a:t>
            </a:r>
            <a:endParaRPr lang="es-ES" sz="3200" dirty="0">
              <a:solidFill>
                <a:srgbClr val="79CCD6"/>
              </a:solidFill>
              <a:cs typeface="Calibri" charset="0"/>
            </a:endParaRPr>
          </a:p>
        </p:txBody>
      </p:sp>
    </p:spTree>
    <p:extLst>
      <p:ext uri="{BB962C8B-B14F-4D97-AF65-F5344CB8AC3E}">
        <p14:creationId xmlns:p14="http://schemas.microsoft.com/office/powerpoint/2010/main" val="191407375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1+#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1">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1">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1">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121">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AutoShape 7"/>
          <p:cNvSpPr>
            <a:spLocks/>
          </p:cNvSpPr>
          <p:nvPr/>
        </p:nvSpPr>
        <p:spPr bwMode="auto">
          <a:xfrm>
            <a:off x="1235870" y="3281362"/>
            <a:ext cx="1652588" cy="173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6F7B91"/>
          </a:solidFill>
          <a:ln>
            <a:noFill/>
          </a:ln>
          <a:effectLst/>
          <a:extLst/>
        </p:spPr>
        <p:txBody>
          <a:bodyPr lIns="0" tIns="0" rIns="0" bIns="0"/>
          <a:lstStyle/>
          <a:p>
            <a:pPr>
              <a:defRPr/>
            </a:pPr>
            <a:endParaRPr lang="es-ES">
              <a:cs typeface="Calibri" charset="0"/>
            </a:endParaRPr>
          </a:p>
        </p:txBody>
      </p:sp>
      <p:sp>
        <p:nvSpPr>
          <p:cNvPr id="25608" name="AutoShape 8"/>
          <p:cNvSpPr>
            <a:spLocks/>
          </p:cNvSpPr>
          <p:nvPr/>
        </p:nvSpPr>
        <p:spPr bwMode="auto">
          <a:xfrm>
            <a:off x="2913860" y="3281363"/>
            <a:ext cx="1652587" cy="173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8DC9C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09" name="AutoShape 9"/>
          <p:cNvSpPr>
            <a:spLocks/>
          </p:cNvSpPr>
          <p:nvPr/>
        </p:nvSpPr>
        <p:spPr bwMode="auto">
          <a:xfrm>
            <a:off x="4590260" y="3281363"/>
            <a:ext cx="1652587" cy="173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6" y="21599"/>
                </a:moveTo>
                <a:lnTo>
                  <a:pt x="0" y="21599"/>
                </a:lnTo>
                <a:lnTo>
                  <a:pt x="933" y="10700"/>
                </a:lnTo>
                <a:lnTo>
                  <a:pt x="0" y="0"/>
                </a:lnTo>
                <a:lnTo>
                  <a:pt x="20666" y="0"/>
                </a:lnTo>
                <a:lnTo>
                  <a:pt x="21599" y="10700"/>
                </a:lnTo>
                <a:lnTo>
                  <a:pt x="20666" y="21599"/>
                </a:lnTo>
                <a:close/>
              </a:path>
            </a:pathLst>
          </a:custGeom>
          <a:solidFill>
            <a:srgbClr val="F2C43A"/>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10" name="AutoShape 10"/>
          <p:cNvSpPr>
            <a:spLocks/>
          </p:cNvSpPr>
          <p:nvPr/>
        </p:nvSpPr>
        <p:spPr bwMode="auto">
          <a:xfrm>
            <a:off x="6268248" y="3281363"/>
            <a:ext cx="1647825" cy="173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3" y="21599"/>
                </a:moveTo>
                <a:lnTo>
                  <a:pt x="0" y="21599"/>
                </a:lnTo>
                <a:lnTo>
                  <a:pt x="936" y="10700"/>
                </a:lnTo>
                <a:lnTo>
                  <a:pt x="0" y="0"/>
                </a:lnTo>
                <a:lnTo>
                  <a:pt x="20663" y="0"/>
                </a:lnTo>
                <a:lnTo>
                  <a:pt x="21599" y="10700"/>
                </a:lnTo>
                <a:lnTo>
                  <a:pt x="20663" y="21599"/>
                </a:lnTo>
                <a:close/>
              </a:path>
            </a:pathLst>
          </a:custGeom>
          <a:solidFill>
            <a:srgbClr val="EB6B5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16" name="AutoShape 16"/>
          <p:cNvSpPr>
            <a:spLocks/>
          </p:cNvSpPr>
          <p:nvPr/>
        </p:nvSpPr>
        <p:spPr bwMode="auto">
          <a:xfrm>
            <a:off x="7875590" y="2941639"/>
            <a:ext cx="85725" cy="873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8F1E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grpSp>
        <p:nvGrpSpPr>
          <p:cNvPr id="7" name="Group 6"/>
          <p:cNvGrpSpPr/>
          <p:nvPr/>
        </p:nvGrpSpPr>
        <p:grpSpPr>
          <a:xfrm>
            <a:off x="1156493" y="3367089"/>
            <a:ext cx="1684339" cy="1435883"/>
            <a:chOff x="1156494" y="2127250"/>
            <a:chExt cx="1684338" cy="1435883"/>
          </a:xfrm>
        </p:grpSpPr>
        <p:sp>
          <p:nvSpPr>
            <p:cNvPr id="25618" name="AutoShape 18"/>
            <p:cNvSpPr>
              <a:spLocks/>
            </p:cNvSpPr>
            <p:nvPr/>
          </p:nvSpPr>
          <p:spPr bwMode="auto">
            <a:xfrm>
              <a:off x="2053432" y="2127250"/>
              <a:ext cx="17462" cy="593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6F7B91"/>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22" name="AutoShape 22"/>
            <p:cNvSpPr>
              <a:spLocks/>
            </p:cNvSpPr>
            <p:nvPr/>
          </p:nvSpPr>
          <p:spPr bwMode="auto">
            <a:xfrm>
              <a:off x="1156494" y="2736045"/>
              <a:ext cx="1684338"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s-ES" sz="1200" b="1" dirty="0" err="1">
                  <a:solidFill>
                    <a:srgbClr val="006577"/>
                  </a:solidFill>
                  <a:cs typeface="Calibri" charset="0"/>
                </a:rPr>
                <a:t>Get</a:t>
              </a:r>
              <a:r>
                <a:rPr lang="es-ES" sz="1200" b="1" dirty="0">
                  <a:solidFill>
                    <a:srgbClr val="006577"/>
                  </a:solidFill>
                  <a:cs typeface="Calibri" charset="0"/>
                </a:rPr>
                <a:t> </a:t>
              </a:r>
              <a:r>
                <a:rPr lang="es-ES" sz="1200" b="1" dirty="0" err="1">
                  <a:solidFill>
                    <a:srgbClr val="006577"/>
                  </a:solidFill>
                  <a:cs typeface="Calibri" charset="0"/>
                </a:rPr>
                <a:t>yourself</a:t>
              </a:r>
              <a:r>
                <a:rPr lang="es-ES" sz="1200" b="1" dirty="0">
                  <a:solidFill>
                    <a:srgbClr val="006577"/>
                  </a:solidFill>
                  <a:cs typeface="Calibri" charset="0"/>
                </a:rPr>
                <a:t> and </a:t>
              </a:r>
              <a:r>
                <a:rPr lang="es-ES" sz="1200" b="1" dirty="0" err="1">
                  <a:solidFill>
                    <a:srgbClr val="006577"/>
                  </a:solidFill>
                  <a:cs typeface="Calibri" charset="0"/>
                </a:rPr>
                <a:t>your</a:t>
              </a:r>
              <a:r>
                <a:rPr lang="es-ES" sz="1200" b="1" dirty="0">
                  <a:solidFill>
                    <a:srgbClr val="006577"/>
                  </a:solidFill>
                  <a:cs typeface="Calibri" charset="0"/>
                </a:rPr>
                <a:t> </a:t>
              </a:r>
              <a:r>
                <a:rPr lang="es-ES" sz="1200" b="1" dirty="0" err="1">
                  <a:solidFill>
                    <a:srgbClr val="006577"/>
                  </a:solidFill>
                  <a:cs typeface="Calibri" charset="0"/>
                </a:rPr>
                <a:t>client</a:t>
              </a:r>
              <a:r>
                <a:rPr lang="es-ES" sz="1200" b="1" dirty="0">
                  <a:solidFill>
                    <a:srgbClr val="006577"/>
                  </a:solidFill>
                  <a:cs typeface="Calibri" charset="0"/>
                </a:rPr>
                <a:t> </a:t>
              </a:r>
              <a:r>
                <a:rPr lang="es-ES" sz="1200" b="1" dirty="0" err="1">
                  <a:solidFill>
                    <a:srgbClr val="006577"/>
                  </a:solidFill>
                  <a:cs typeface="Calibri" charset="0"/>
                </a:rPr>
                <a:t>out</a:t>
              </a:r>
              <a:r>
                <a:rPr lang="es-ES" sz="1200" b="1" dirty="0">
                  <a:solidFill>
                    <a:srgbClr val="006577"/>
                  </a:solidFill>
                  <a:cs typeface="Calibri" charset="0"/>
                </a:rPr>
                <a:t> of </a:t>
              </a:r>
              <a:r>
                <a:rPr lang="es-ES" sz="1200" b="1" dirty="0" err="1">
                  <a:solidFill>
                    <a:srgbClr val="006577"/>
                  </a:solidFill>
                  <a:cs typeface="Calibri" charset="0"/>
                </a:rPr>
                <a:t>the</a:t>
              </a:r>
              <a:r>
                <a:rPr lang="es-ES" sz="1200" b="1" dirty="0">
                  <a:solidFill>
                    <a:srgbClr val="006577"/>
                  </a:solidFill>
                  <a:cs typeface="Calibri" charset="0"/>
                </a:rPr>
                <a:t> </a:t>
              </a:r>
              <a:r>
                <a:rPr lang="es-ES" sz="1200" b="1" dirty="0" err="1">
                  <a:solidFill>
                    <a:srgbClr val="006577"/>
                  </a:solidFill>
                  <a:cs typeface="Calibri" charset="0"/>
                </a:rPr>
                <a:t>house</a:t>
              </a:r>
              <a:r>
                <a:rPr lang="es-ES" sz="1200" b="1" dirty="0">
                  <a:solidFill>
                    <a:srgbClr val="006577"/>
                  </a:solidFill>
                  <a:cs typeface="Calibri" charset="0"/>
                </a:rPr>
                <a:t> as </a:t>
              </a:r>
              <a:r>
                <a:rPr lang="es-ES" sz="1200" b="1" dirty="0" err="1">
                  <a:solidFill>
                    <a:srgbClr val="006577"/>
                  </a:solidFill>
                  <a:cs typeface="Calibri" charset="0"/>
                </a:rPr>
                <a:t>soon</a:t>
              </a:r>
              <a:r>
                <a:rPr lang="es-ES" sz="1200" b="1" dirty="0">
                  <a:solidFill>
                    <a:srgbClr val="006577"/>
                  </a:solidFill>
                  <a:cs typeface="Calibri" charset="0"/>
                </a:rPr>
                <a:t> as </a:t>
              </a:r>
              <a:r>
                <a:rPr lang="es-ES" sz="1200" b="1" dirty="0" err="1">
                  <a:solidFill>
                    <a:srgbClr val="006577"/>
                  </a:solidFill>
                  <a:cs typeface="Calibri" charset="0"/>
                </a:rPr>
                <a:t>possible</a:t>
              </a:r>
              <a:endParaRPr lang="es-ES" dirty="0">
                <a:solidFill>
                  <a:srgbClr val="006577"/>
                </a:solidFill>
                <a:cs typeface="Calibri" charset="0"/>
              </a:endParaRPr>
            </a:p>
          </p:txBody>
        </p:sp>
      </p:grpSp>
      <p:grpSp>
        <p:nvGrpSpPr>
          <p:cNvPr id="8" name="Group 7"/>
          <p:cNvGrpSpPr/>
          <p:nvPr/>
        </p:nvGrpSpPr>
        <p:grpSpPr>
          <a:xfrm>
            <a:off x="2917035" y="3367089"/>
            <a:ext cx="1685925" cy="1462871"/>
            <a:chOff x="2917032" y="2127250"/>
            <a:chExt cx="1685925" cy="1462870"/>
          </a:xfrm>
        </p:grpSpPr>
        <p:sp>
          <p:nvSpPr>
            <p:cNvPr id="25624" name="AutoShape 24"/>
            <p:cNvSpPr>
              <a:spLocks/>
            </p:cNvSpPr>
            <p:nvPr/>
          </p:nvSpPr>
          <p:spPr bwMode="auto">
            <a:xfrm>
              <a:off x="3731419" y="2127250"/>
              <a:ext cx="17463" cy="593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8DC9C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43" name="AutoShape 43"/>
            <p:cNvSpPr>
              <a:spLocks/>
            </p:cNvSpPr>
            <p:nvPr/>
          </p:nvSpPr>
          <p:spPr bwMode="auto">
            <a:xfrm>
              <a:off x="2917032" y="2763033"/>
              <a:ext cx="1685925" cy="827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s-ES" sz="1200" b="1" dirty="0" err="1">
                  <a:solidFill>
                    <a:srgbClr val="006577"/>
                  </a:solidFill>
                  <a:cs typeface="Calibri" charset="0"/>
                </a:rPr>
                <a:t>Turn</a:t>
              </a:r>
              <a:r>
                <a:rPr lang="es-ES" sz="1200" b="1" dirty="0">
                  <a:solidFill>
                    <a:srgbClr val="006577"/>
                  </a:solidFill>
                  <a:cs typeface="Calibri" charset="0"/>
                </a:rPr>
                <a:t> off gas, </a:t>
              </a:r>
              <a:r>
                <a:rPr lang="es-ES" sz="1200" b="1" dirty="0" err="1">
                  <a:solidFill>
                    <a:srgbClr val="006577"/>
                  </a:solidFill>
                  <a:cs typeface="Calibri" charset="0"/>
                </a:rPr>
                <a:t>all</a:t>
              </a:r>
              <a:r>
                <a:rPr lang="es-ES" sz="1200" b="1" dirty="0">
                  <a:solidFill>
                    <a:srgbClr val="006577"/>
                  </a:solidFill>
                  <a:cs typeface="Calibri" charset="0"/>
                </a:rPr>
                <a:t> </a:t>
              </a:r>
              <a:r>
                <a:rPr lang="es-ES" sz="1200" b="1" dirty="0" err="1">
                  <a:solidFill>
                    <a:srgbClr val="006577"/>
                  </a:solidFill>
                  <a:cs typeface="Calibri" charset="0"/>
                </a:rPr>
                <a:t>appliances</a:t>
              </a:r>
              <a:r>
                <a:rPr lang="es-ES" sz="1200" b="1" dirty="0">
                  <a:solidFill>
                    <a:srgbClr val="006577"/>
                  </a:solidFill>
                  <a:cs typeface="Calibri" charset="0"/>
                </a:rPr>
                <a:t> and open </a:t>
              </a:r>
              <a:r>
                <a:rPr lang="es-ES" sz="1200" b="1" dirty="0" err="1">
                  <a:solidFill>
                    <a:srgbClr val="006577"/>
                  </a:solidFill>
                  <a:cs typeface="Calibri" charset="0"/>
                </a:rPr>
                <a:t>windows</a:t>
              </a:r>
              <a:endParaRPr lang="es-ES" dirty="0">
                <a:solidFill>
                  <a:srgbClr val="006577"/>
                </a:solidFill>
                <a:cs typeface="Calibri" charset="0"/>
              </a:endParaRPr>
            </a:p>
          </p:txBody>
        </p:sp>
      </p:grpSp>
      <p:grpSp>
        <p:nvGrpSpPr>
          <p:cNvPr id="9" name="Group 8"/>
          <p:cNvGrpSpPr/>
          <p:nvPr/>
        </p:nvGrpSpPr>
        <p:grpSpPr>
          <a:xfrm>
            <a:off x="4550569" y="3365502"/>
            <a:ext cx="1720851" cy="1459695"/>
            <a:chOff x="4550569" y="2125663"/>
            <a:chExt cx="1720850" cy="1459695"/>
          </a:xfrm>
        </p:grpSpPr>
        <p:sp>
          <p:nvSpPr>
            <p:cNvPr id="25647" name="AutoShape 47"/>
            <p:cNvSpPr>
              <a:spLocks/>
            </p:cNvSpPr>
            <p:nvPr/>
          </p:nvSpPr>
          <p:spPr bwMode="auto">
            <a:xfrm>
              <a:off x="5406232" y="2125663"/>
              <a:ext cx="17462" cy="593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2C43A"/>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53" name="AutoShape 53"/>
            <p:cNvSpPr>
              <a:spLocks/>
            </p:cNvSpPr>
            <p:nvPr/>
          </p:nvSpPr>
          <p:spPr bwMode="auto">
            <a:xfrm>
              <a:off x="4550569" y="2756683"/>
              <a:ext cx="1720850" cy="828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s-ES" sz="1200" b="1" dirty="0" err="1">
                  <a:solidFill>
                    <a:srgbClr val="006577"/>
                  </a:solidFill>
                  <a:cs typeface="Calibri" charset="0"/>
                </a:rPr>
                <a:t>Call</a:t>
              </a:r>
              <a:r>
                <a:rPr lang="es-ES" sz="1200" b="1" dirty="0">
                  <a:solidFill>
                    <a:srgbClr val="006577"/>
                  </a:solidFill>
                  <a:cs typeface="Calibri" charset="0"/>
                </a:rPr>
                <a:t> </a:t>
              </a:r>
              <a:r>
                <a:rPr lang="es-ES" sz="1200" b="1" dirty="0" err="1">
                  <a:solidFill>
                    <a:srgbClr val="006577"/>
                  </a:solidFill>
                  <a:cs typeface="Calibri" charset="0"/>
                </a:rPr>
                <a:t>emergency</a:t>
              </a:r>
              <a:r>
                <a:rPr lang="es-ES" sz="1200" b="1" dirty="0">
                  <a:solidFill>
                    <a:srgbClr val="006577"/>
                  </a:solidFill>
                  <a:cs typeface="Calibri" charset="0"/>
                </a:rPr>
                <a:t> </a:t>
              </a:r>
              <a:r>
                <a:rPr lang="es-ES" sz="1200" b="1" dirty="0" err="1">
                  <a:solidFill>
                    <a:srgbClr val="006577"/>
                  </a:solidFill>
                  <a:cs typeface="Calibri" charset="0"/>
                </a:rPr>
                <a:t>services</a:t>
              </a:r>
              <a:endParaRPr lang="es-ES" dirty="0">
                <a:solidFill>
                  <a:srgbClr val="006577"/>
                </a:solidFill>
                <a:cs typeface="Calibri" charset="0"/>
              </a:endParaRPr>
            </a:p>
          </p:txBody>
        </p:sp>
      </p:grpSp>
      <p:grpSp>
        <p:nvGrpSpPr>
          <p:cNvPr id="10" name="Group 9"/>
          <p:cNvGrpSpPr/>
          <p:nvPr/>
        </p:nvGrpSpPr>
        <p:grpSpPr>
          <a:xfrm>
            <a:off x="6258719" y="3367089"/>
            <a:ext cx="1722439" cy="1435883"/>
            <a:chOff x="6258719" y="2127250"/>
            <a:chExt cx="1722438" cy="1435883"/>
          </a:xfrm>
        </p:grpSpPr>
        <p:sp>
          <p:nvSpPr>
            <p:cNvPr id="25655" name="AutoShape 55"/>
            <p:cNvSpPr>
              <a:spLocks/>
            </p:cNvSpPr>
            <p:nvPr/>
          </p:nvSpPr>
          <p:spPr bwMode="auto">
            <a:xfrm>
              <a:off x="7084219" y="2127250"/>
              <a:ext cx="14288" cy="593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EB6B5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60" name="AutoShape 60"/>
            <p:cNvSpPr>
              <a:spLocks/>
            </p:cNvSpPr>
            <p:nvPr/>
          </p:nvSpPr>
          <p:spPr bwMode="auto">
            <a:xfrm>
              <a:off x="6258719" y="2736045"/>
              <a:ext cx="1722438" cy="827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200"/>
                </a:spcBef>
                <a:defRPr/>
              </a:pPr>
              <a:r>
                <a:rPr lang="es-ES" sz="1200" b="1" dirty="0" err="1">
                  <a:solidFill>
                    <a:srgbClr val="006577"/>
                  </a:solidFill>
                  <a:cs typeface="Calibri" charset="0"/>
                </a:rPr>
                <a:t>If</a:t>
              </a:r>
              <a:r>
                <a:rPr lang="es-ES" sz="1200" b="1" dirty="0">
                  <a:solidFill>
                    <a:srgbClr val="006577"/>
                  </a:solidFill>
                  <a:cs typeface="Calibri" charset="0"/>
                </a:rPr>
                <a:t> </a:t>
              </a:r>
              <a:r>
                <a:rPr lang="es-ES" sz="1200" b="1" dirty="0" err="1">
                  <a:solidFill>
                    <a:srgbClr val="006577"/>
                  </a:solidFill>
                  <a:cs typeface="Calibri" charset="0"/>
                </a:rPr>
                <a:t>you</a:t>
              </a:r>
              <a:r>
                <a:rPr lang="es-ES" sz="1200" b="1" dirty="0">
                  <a:solidFill>
                    <a:srgbClr val="006577"/>
                  </a:solidFill>
                  <a:cs typeface="Calibri" charset="0"/>
                </a:rPr>
                <a:t> </a:t>
              </a:r>
              <a:r>
                <a:rPr lang="es-ES" sz="1200" b="1" dirty="0" err="1">
                  <a:solidFill>
                    <a:srgbClr val="006577"/>
                  </a:solidFill>
                  <a:cs typeface="Calibri" charset="0"/>
                </a:rPr>
                <a:t>or</a:t>
              </a:r>
              <a:r>
                <a:rPr lang="es-ES" sz="1200" b="1" dirty="0">
                  <a:solidFill>
                    <a:srgbClr val="006577"/>
                  </a:solidFill>
                  <a:cs typeface="Calibri" charset="0"/>
                </a:rPr>
                <a:t> </a:t>
              </a:r>
              <a:r>
                <a:rPr lang="es-ES" sz="1200" b="1" dirty="0" err="1">
                  <a:solidFill>
                    <a:srgbClr val="006577"/>
                  </a:solidFill>
                  <a:cs typeface="Calibri" charset="0"/>
                </a:rPr>
                <a:t>your</a:t>
              </a:r>
              <a:r>
                <a:rPr lang="es-ES" sz="1200" b="1" dirty="0">
                  <a:solidFill>
                    <a:srgbClr val="006577"/>
                  </a:solidFill>
                  <a:cs typeface="Calibri" charset="0"/>
                </a:rPr>
                <a:t> </a:t>
              </a:r>
              <a:r>
                <a:rPr lang="es-ES" sz="1200" b="1" dirty="0" err="1">
                  <a:solidFill>
                    <a:srgbClr val="006577"/>
                  </a:solidFill>
                  <a:cs typeface="Calibri" charset="0"/>
                </a:rPr>
                <a:t>client</a:t>
              </a:r>
              <a:r>
                <a:rPr lang="es-ES" sz="1200" b="1" dirty="0">
                  <a:solidFill>
                    <a:srgbClr val="006577"/>
                  </a:solidFill>
                  <a:cs typeface="Calibri" charset="0"/>
                </a:rPr>
                <a:t>  </a:t>
              </a:r>
              <a:r>
                <a:rPr lang="es-ES" sz="1200" b="1" dirty="0" err="1">
                  <a:solidFill>
                    <a:srgbClr val="006577"/>
                  </a:solidFill>
                  <a:cs typeface="Calibri" charset="0"/>
                </a:rPr>
                <a:t>feel</a:t>
              </a:r>
              <a:r>
                <a:rPr lang="es-ES" sz="1200" b="1" dirty="0">
                  <a:solidFill>
                    <a:srgbClr val="006577"/>
                  </a:solidFill>
                  <a:cs typeface="Calibri" charset="0"/>
                </a:rPr>
                <a:t> </a:t>
              </a:r>
              <a:r>
                <a:rPr lang="es-ES" sz="1200" b="1" dirty="0" err="1">
                  <a:solidFill>
                    <a:srgbClr val="006577"/>
                  </a:solidFill>
                  <a:cs typeface="Calibri" charset="0"/>
                </a:rPr>
                <a:t>unwell</a:t>
              </a:r>
              <a:r>
                <a:rPr lang="es-ES" sz="1200" b="1" dirty="0">
                  <a:solidFill>
                    <a:srgbClr val="006577"/>
                  </a:solidFill>
                  <a:cs typeface="Calibri" charset="0"/>
                </a:rPr>
                <a:t> </a:t>
              </a:r>
              <a:r>
                <a:rPr lang="es-ES" sz="1200" b="1" dirty="0" err="1">
                  <a:solidFill>
                    <a:srgbClr val="006577"/>
                  </a:solidFill>
                  <a:cs typeface="Calibri" charset="0"/>
                </a:rPr>
                <a:t>go</a:t>
              </a:r>
              <a:r>
                <a:rPr lang="es-ES" sz="1200" b="1" dirty="0">
                  <a:solidFill>
                    <a:srgbClr val="006577"/>
                  </a:solidFill>
                  <a:cs typeface="Calibri" charset="0"/>
                </a:rPr>
                <a:t> </a:t>
              </a:r>
              <a:r>
                <a:rPr lang="es-ES" sz="1200" b="1" dirty="0" err="1">
                  <a:solidFill>
                    <a:srgbClr val="006577"/>
                  </a:solidFill>
                  <a:cs typeface="Calibri" charset="0"/>
                </a:rPr>
                <a:t>to</a:t>
              </a:r>
              <a:r>
                <a:rPr lang="es-ES" sz="1200" b="1" dirty="0">
                  <a:solidFill>
                    <a:srgbClr val="006577"/>
                  </a:solidFill>
                  <a:cs typeface="Calibri" charset="0"/>
                </a:rPr>
                <a:t> GP </a:t>
              </a:r>
              <a:r>
                <a:rPr lang="es-ES" sz="1200" b="1" dirty="0" err="1">
                  <a:solidFill>
                    <a:srgbClr val="006577"/>
                  </a:solidFill>
                  <a:cs typeface="Calibri" charset="0"/>
                </a:rPr>
                <a:t>or</a:t>
              </a:r>
              <a:r>
                <a:rPr lang="es-ES" sz="1200" b="1" dirty="0">
                  <a:solidFill>
                    <a:srgbClr val="006577"/>
                  </a:solidFill>
                  <a:cs typeface="Calibri" charset="0"/>
                </a:rPr>
                <a:t> </a:t>
              </a:r>
              <a:r>
                <a:rPr lang="es-ES" sz="1200" b="1" dirty="0" err="1">
                  <a:solidFill>
                    <a:srgbClr val="006577"/>
                  </a:solidFill>
                  <a:cs typeface="Calibri" charset="0"/>
                </a:rPr>
                <a:t>to</a:t>
              </a:r>
              <a:r>
                <a:rPr lang="es-ES" sz="1200" b="1" dirty="0">
                  <a:solidFill>
                    <a:srgbClr val="006577"/>
                  </a:solidFill>
                  <a:cs typeface="Calibri" charset="0"/>
                </a:rPr>
                <a:t> A&amp;E</a:t>
              </a:r>
              <a:endParaRPr lang="es-ES" dirty="0">
                <a:solidFill>
                  <a:srgbClr val="006577"/>
                </a:solidFill>
                <a:cs typeface="Calibri" charset="0"/>
              </a:endParaRPr>
            </a:p>
          </p:txBody>
        </p:sp>
      </p:grpSp>
      <p:grpSp>
        <p:nvGrpSpPr>
          <p:cNvPr id="25674" name="Group 74"/>
          <p:cNvGrpSpPr>
            <a:grpSpLocks/>
          </p:cNvGrpSpPr>
          <p:nvPr/>
        </p:nvGrpSpPr>
        <p:grpSpPr bwMode="auto">
          <a:xfrm>
            <a:off x="3420273" y="2516188"/>
            <a:ext cx="631825" cy="700088"/>
            <a:chOff x="-1" y="0"/>
            <a:chExt cx="631636" cy="700901"/>
          </a:xfrm>
        </p:grpSpPr>
        <p:sp>
          <p:nvSpPr>
            <p:cNvPr id="25675" name="AutoShape 75"/>
            <p:cNvSpPr>
              <a:spLocks/>
            </p:cNvSpPr>
            <p:nvPr/>
          </p:nvSpPr>
          <p:spPr bwMode="auto">
            <a:xfrm>
              <a:off x="22217" y="0"/>
              <a:ext cx="609418" cy="700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446"/>
                  </a:moveTo>
                  <a:cubicBezTo>
                    <a:pt x="0" y="4245"/>
                    <a:pt x="4826" y="0"/>
                    <a:pt x="10860" y="0"/>
                  </a:cubicBezTo>
                  <a:cubicBezTo>
                    <a:pt x="16773" y="0"/>
                    <a:pt x="21600" y="4245"/>
                    <a:pt x="21600" y="9446"/>
                  </a:cubicBezTo>
                  <a:cubicBezTo>
                    <a:pt x="21600" y="13957"/>
                    <a:pt x="17678" y="17725"/>
                    <a:pt x="12489" y="18415"/>
                  </a:cubicBezTo>
                  <a:cubicBezTo>
                    <a:pt x="10618" y="21599"/>
                    <a:pt x="10618" y="21599"/>
                    <a:pt x="10618" y="21599"/>
                  </a:cubicBezTo>
                  <a:cubicBezTo>
                    <a:pt x="8929" y="18415"/>
                    <a:pt x="8929" y="18415"/>
                    <a:pt x="8929" y="18415"/>
                  </a:cubicBezTo>
                  <a:cubicBezTo>
                    <a:pt x="3801" y="17566"/>
                    <a:pt x="0" y="13798"/>
                    <a:pt x="0" y="9446"/>
                  </a:cubicBezTo>
                  <a:close/>
                </a:path>
              </a:pathLst>
            </a:custGeom>
            <a:solidFill>
              <a:srgbClr val="8DC9C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76" name="AutoShape 76"/>
            <p:cNvSpPr>
              <a:spLocks/>
            </p:cNvSpPr>
            <p:nvPr/>
          </p:nvSpPr>
          <p:spPr bwMode="auto">
            <a:xfrm>
              <a:off x="-1" y="101718"/>
              <a:ext cx="631636" cy="3957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400"/>
                </a:spcBef>
                <a:defRPr/>
              </a:pPr>
              <a:r>
                <a:rPr lang="es-ES" b="1" dirty="0">
                  <a:solidFill>
                    <a:srgbClr val="F2F2F2"/>
                  </a:solidFill>
                  <a:latin typeface="Open Sans" charset="0"/>
                  <a:cs typeface="Open Sans" charset="0"/>
                  <a:sym typeface="Open Sans" charset="0"/>
                </a:rPr>
                <a:t>2</a:t>
              </a:r>
              <a:endParaRPr lang="es-ES" b="1" dirty="0">
                <a:cs typeface="Calibri" charset="0"/>
              </a:endParaRPr>
            </a:p>
          </p:txBody>
        </p:sp>
      </p:grpSp>
      <p:grpSp>
        <p:nvGrpSpPr>
          <p:cNvPr id="25677" name="Group 77"/>
          <p:cNvGrpSpPr>
            <a:grpSpLocks/>
          </p:cNvGrpSpPr>
          <p:nvPr/>
        </p:nvGrpSpPr>
        <p:grpSpPr bwMode="auto">
          <a:xfrm>
            <a:off x="5117310" y="2516188"/>
            <a:ext cx="631825" cy="700088"/>
            <a:chOff x="-1" y="0"/>
            <a:chExt cx="631636" cy="700901"/>
          </a:xfrm>
        </p:grpSpPr>
        <p:sp>
          <p:nvSpPr>
            <p:cNvPr id="25678" name="AutoShape 78"/>
            <p:cNvSpPr>
              <a:spLocks/>
            </p:cNvSpPr>
            <p:nvPr/>
          </p:nvSpPr>
          <p:spPr bwMode="auto">
            <a:xfrm>
              <a:off x="-1" y="0"/>
              <a:ext cx="609418" cy="700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446"/>
                  </a:moveTo>
                  <a:cubicBezTo>
                    <a:pt x="0" y="4245"/>
                    <a:pt x="4826" y="0"/>
                    <a:pt x="10860" y="0"/>
                  </a:cubicBezTo>
                  <a:cubicBezTo>
                    <a:pt x="16773" y="0"/>
                    <a:pt x="21600" y="4245"/>
                    <a:pt x="21600" y="9446"/>
                  </a:cubicBezTo>
                  <a:cubicBezTo>
                    <a:pt x="21600" y="13957"/>
                    <a:pt x="17678" y="17725"/>
                    <a:pt x="12489" y="18415"/>
                  </a:cubicBezTo>
                  <a:cubicBezTo>
                    <a:pt x="10618" y="21599"/>
                    <a:pt x="10618" y="21599"/>
                    <a:pt x="10618" y="21599"/>
                  </a:cubicBezTo>
                  <a:cubicBezTo>
                    <a:pt x="8929" y="18415"/>
                    <a:pt x="8929" y="18415"/>
                    <a:pt x="8929" y="18415"/>
                  </a:cubicBezTo>
                  <a:cubicBezTo>
                    <a:pt x="3801" y="17566"/>
                    <a:pt x="0" y="13798"/>
                    <a:pt x="0" y="9446"/>
                  </a:cubicBezTo>
                  <a:close/>
                </a:path>
              </a:pathLst>
            </a:custGeom>
            <a:solidFill>
              <a:srgbClr val="FFC00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79" name="AutoShape 79"/>
            <p:cNvSpPr>
              <a:spLocks/>
            </p:cNvSpPr>
            <p:nvPr/>
          </p:nvSpPr>
          <p:spPr bwMode="auto">
            <a:xfrm>
              <a:off x="-1" y="87414"/>
              <a:ext cx="631636" cy="3957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400"/>
                </a:spcBef>
                <a:defRPr/>
              </a:pPr>
              <a:r>
                <a:rPr lang="es-ES" b="1" dirty="0">
                  <a:solidFill>
                    <a:srgbClr val="F2F2F2"/>
                  </a:solidFill>
                  <a:latin typeface="Open Sans" charset="0"/>
                  <a:cs typeface="Open Sans" charset="0"/>
                  <a:sym typeface="Open Sans" charset="0"/>
                </a:rPr>
                <a:t>3</a:t>
              </a:r>
              <a:endParaRPr lang="es-ES" b="1" dirty="0">
                <a:cs typeface="Calibri" charset="0"/>
              </a:endParaRPr>
            </a:p>
          </p:txBody>
        </p:sp>
      </p:grpSp>
      <p:grpSp>
        <p:nvGrpSpPr>
          <p:cNvPr id="25680" name="Group 80"/>
          <p:cNvGrpSpPr>
            <a:grpSpLocks/>
          </p:cNvGrpSpPr>
          <p:nvPr/>
        </p:nvGrpSpPr>
        <p:grpSpPr bwMode="auto">
          <a:xfrm>
            <a:off x="6773073" y="2516188"/>
            <a:ext cx="631825" cy="700088"/>
            <a:chOff x="-1" y="0"/>
            <a:chExt cx="631636" cy="700901"/>
          </a:xfrm>
        </p:grpSpPr>
        <p:sp>
          <p:nvSpPr>
            <p:cNvPr id="25681" name="AutoShape 81"/>
            <p:cNvSpPr>
              <a:spLocks/>
            </p:cNvSpPr>
            <p:nvPr/>
          </p:nvSpPr>
          <p:spPr bwMode="auto">
            <a:xfrm>
              <a:off x="22217" y="0"/>
              <a:ext cx="609418" cy="700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446"/>
                  </a:moveTo>
                  <a:cubicBezTo>
                    <a:pt x="0" y="4245"/>
                    <a:pt x="4826" y="0"/>
                    <a:pt x="10860" y="0"/>
                  </a:cubicBezTo>
                  <a:cubicBezTo>
                    <a:pt x="16773" y="0"/>
                    <a:pt x="21600" y="4245"/>
                    <a:pt x="21600" y="9446"/>
                  </a:cubicBezTo>
                  <a:cubicBezTo>
                    <a:pt x="21600" y="13957"/>
                    <a:pt x="17678" y="17725"/>
                    <a:pt x="12489" y="18415"/>
                  </a:cubicBezTo>
                  <a:cubicBezTo>
                    <a:pt x="10618" y="21599"/>
                    <a:pt x="10618" y="21599"/>
                    <a:pt x="10618" y="21599"/>
                  </a:cubicBezTo>
                  <a:cubicBezTo>
                    <a:pt x="8929" y="18415"/>
                    <a:pt x="8929" y="18415"/>
                    <a:pt x="8929" y="18415"/>
                  </a:cubicBezTo>
                  <a:cubicBezTo>
                    <a:pt x="3801" y="17566"/>
                    <a:pt x="0" y="13798"/>
                    <a:pt x="0" y="9446"/>
                  </a:cubicBezTo>
                  <a:close/>
                </a:path>
              </a:pathLst>
            </a:custGeom>
            <a:solidFill>
              <a:srgbClr val="EB6B5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25682" name="AutoShape 82"/>
            <p:cNvSpPr>
              <a:spLocks/>
            </p:cNvSpPr>
            <p:nvPr/>
          </p:nvSpPr>
          <p:spPr bwMode="auto">
            <a:xfrm>
              <a:off x="-1" y="76288"/>
              <a:ext cx="631636" cy="3957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400"/>
                </a:spcBef>
                <a:defRPr/>
              </a:pPr>
              <a:r>
                <a:rPr lang="es-ES" b="1" dirty="0">
                  <a:solidFill>
                    <a:srgbClr val="F2F2F2"/>
                  </a:solidFill>
                  <a:latin typeface="Open Sans" charset="0"/>
                  <a:cs typeface="Open Sans" charset="0"/>
                  <a:sym typeface="Open Sans" charset="0"/>
                </a:rPr>
                <a:t>4</a:t>
              </a:r>
              <a:endParaRPr lang="es-ES" b="1" dirty="0">
                <a:cs typeface="Calibri" charset="0"/>
              </a:endParaRPr>
            </a:p>
          </p:txBody>
        </p:sp>
      </p:grpSp>
      <p:sp>
        <p:nvSpPr>
          <p:cNvPr id="25687" name="AutoShape 87"/>
          <p:cNvSpPr>
            <a:spLocks/>
          </p:cNvSpPr>
          <p:nvPr/>
        </p:nvSpPr>
        <p:spPr bwMode="auto">
          <a:xfrm>
            <a:off x="480589" y="995346"/>
            <a:ext cx="8187119" cy="777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3200" dirty="0" err="1">
                <a:solidFill>
                  <a:srgbClr val="79CCD6"/>
                </a:solidFill>
                <a:latin typeface="+mj-lt"/>
                <a:cs typeface="Lato Black" charset="0"/>
                <a:sym typeface="Lato Black" charset="0"/>
              </a:rPr>
              <a:t>Emergency</a:t>
            </a:r>
            <a:r>
              <a:rPr lang="es-ES" sz="3200" dirty="0">
                <a:solidFill>
                  <a:srgbClr val="79CCD6"/>
                </a:solidFill>
                <a:latin typeface="+mj-lt"/>
                <a:cs typeface="Lato Black" charset="0"/>
                <a:sym typeface="Lato Black" charset="0"/>
              </a:rPr>
              <a:t> </a:t>
            </a:r>
            <a:r>
              <a:rPr lang="es-ES" sz="3200" dirty="0" err="1">
                <a:solidFill>
                  <a:srgbClr val="79CCD6"/>
                </a:solidFill>
                <a:latin typeface="+mj-lt"/>
                <a:cs typeface="Lato Black" charset="0"/>
                <a:sym typeface="Lato Black" charset="0"/>
              </a:rPr>
              <a:t>Scenario</a:t>
            </a:r>
            <a:r>
              <a:rPr lang="es-ES" sz="3200" dirty="0">
                <a:solidFill>
                  <a:srgbClr val="79CCD6"/>
                </a:solidFill>
                <a:latin typeface="+mj-lt"/>
                <a:cs typeface="Lato Black" charset="0"/>
                <a:sym typeface="Lato Black" charset="0"/>
              </a:rPr>
              <a:t>  </a:t>
            </a:r>
            <a:r>
              <a:rPr lang="es-ES" sz="3200" b="1" dirty="0">
                <a:solidFill>
                  <a:srgbClr val="79CCD6"/>
                </a:solidFill>
                <a:latin typeface="+mj-lt"/>
                <a:cs typeface="Lato Black" charset="0"/>
                <a:sym typeface="Lato Black" charset="0"/>
              </a:rPr>
              <a:t>- </a:t>
            </a:r>
            <a:r>
              <a:rPr lang="es-ES" sz="3200" dirty="0" err="1">
                <a:solidFill>
                  <a:srgbClr val="79CCD6"/>
                </a:solidFill>
                <a:latin typeface="+mj-lt"/>
                <a:cs typeface="Lato Light" charset="0"/>
                <a:sym typeface="Lato Light" charset="0"/>
              </a:rPr>
              <a:t>what</a:t>
            </a:r>
            <a:r>
              <a:rPr lang="es-ES" sz="3200" dirty="0">
                <a:solidFill>
                  <a:srgbClr val="79CCD6"/>
                </a:solidFill>
                <a:latin typeface="+mj-lt"/>
                <a:cs typeface="Lato Light" charset="0"/>
                <a:sym typeface="Lato Light" charset="0"/>
              </a:rPr>
              <a:t> </a:t>
            </a:r>
            <a:r>
              <a:rPr lang="es-ES" sz="3200" dirty="0" err="1">
                <a:solidFill>
                  <a:srgbClr val="79CCD6"/>
                </a:solidFill>
                <a:latin typeface="+mj-lt"/>
                <a:cs typeface="Lato Light" charset="0"/>
                <a:sym typeface="Lato Light" charset="0"/>
              </a:rPr>
              <a:t>should</a:t>
            </a:r>
            <a:r>
              <a:rPr lang="es-ES" sz="3200" dirty="0">
                <a:solidFill>
                  <a:srgbClr val="79CCD6"/>
                </a:solidFill>
                <a:latin typeface="+mj-lt"/>
                <a:cs typeface="Lato Light" charset="0"/>
                <a:sym typeface="Lato Light" charset="0"/>
              </a:rPr>
              <a:t> </a:t>
            </a:r>
            <a:r>
              <a:rPr lang="es-ES" sz="3200" dirty="0" err="1">
                <a:solidFill>
                  <a:srgbClr val="79CCD6"/>
                </a:solidFill>
                <a:latin typeface="+mj-lt"/>
                <a:cs typeface="Lato Light" charset="0"/>
                <a:sym typeface="Lato Light" charset="0"/>
              </a:rPr>
              <a:t>you</a:t>
            </a:r>
            <a:r>
              <a:rPr lang="es-ES" sz="3200" dirty="0">
                <a:solidFill>
                  <a:srgbClr val="79CCD6"/>
                </a:solidFill>
                <a:latin typeface="+mj-lt"/>
                <a:cs typeface="Lato Light" charset="0"/>
                <a:sym typeface="Lato Light" charset="0"/>
              </a:rPr>
              <a:t> do</a:t>
            </a:r>
            <a:endParaRPr lang="es-ES" sz="3200" dirty="0">
              <a:solidFill>
                <a:srgbClr val="79CCD6"/>
              </a:solidFill>
              <a:latin typeface="+mj-lt"/>
              <a:cs typeface="Calibri" charset="0"/>
            </a:endParaRPr>
          </a:p>
        </p:txBody>
      </p:sp>
      <p:grpSp>
        <p:nvGrpSpPr>
          <p:cNvPr id="11" name="Group 10"/>
          <p:cNvGrpSpPr/>
          <p:nvPr/>
        </p:nvGrpSpPr>
        <p:grpSpPr>
          <a:xfrm>
            <a:off x="1763689" y="2516187"/>
            <a:ext cx="630239" cy="700088"/>
            <a:chOff x="1763688" y="1658937"/>
            <a:chExt cx="630238" cy="700088"/>
          </a:xfrm>
        </p:grpSpPr>
        <p:sp>
          <p:nvSpPr>
            <p:cNvPr id="25672" name="AutoShape 72"/>
            <p:cNvSpPr>
              <a:spLocks/>
            </p:cNvSpPr>
            <p:nvPr/>
          </p:nvSpPr>
          <p:spPr bwMode="auto">
            <a:xfrm>
              <a:off x="1766094" y="1658937"/>
              <a:ext cx="608013" cy="700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446"/>
                  </a:moveTo>
                  <a:cubicBezTo>
                    <a:pt x="0" y="4245"/>
                    <a:pt x="4826" y="0"/>
                    <a:pt x="10860" y="0"/>
                  </a:cubicBezTo>
                  <a:cubicBezTo>
                    <a:pt x="16773" y="0"/>
                    <a:pt x="21600" y="4245"/>
                    <a:pt x="21600" y="9446"/>
                  </a:cubicBezTo>
                  <a:cubicBezTo>
                    <a:pt x="21600" y="13957"/>
                    <a:pt x="17678" y="17725"/>
                    <a:pt x="12489" y="18415"/>
                  </a:cubicBezTo>
                  <a:cubicBezTo>
                    <a:pt x="10618" y="21599"/>
                    <a:pt x="10618" y="21599"/>
                    <a:pt x="10618" y="21599"/>
                  </a:cubicBezTo>
                  <a:cubicBezTo>
                    <a:pt x="8929" y="18415"/>
                    <a:pt x="8929" y="18415"/>
                    <a:pt x="8929" y="18415"/>
                  </a:cubicBezTo>
                  <a:cubicBezTo>
                    <a:pt x="3801" y="17566"/>
                    <a:pt x="0" y="13798"/>
                    <a:pt x="0" y="9446"/>
                  </a:cubicBezTo>
                  <a:close/>
                </a:path>
              </a:pathLst>
            </a:custGeom>
            <a:solidFill>
              <a:srgbClr val="6F7B91"/>
            </a:solidFill>
            <a:ln>
              <a:noFill/>
            </a:ln>
            <a:effectLst/>
            <a:extLst/>
          </p:spPr>
          <p:txBody>
            <a:bodyPr lIns="0" tIns="0" rIns="0" bIns="0"/>
            <a:lstStyle/>
            <a:p>
              <a:pPr>
                <a:defRPr/>
              </a:pPr>
              <a:endParaRPr lang="es-ES">
                <a:cs typeface="Calibri" charset="0"/>
              </a:endParaRPr>
            </a:p>
          </p:txBody>
        </p:sp>
        <p:sp>
          <p:nvSpPr>
            <p:cNvPr id="25673" name="AutoShape 73"/>
            <p:cNvSpPr>
              <a:spLocks/>
            </p:cNvSpPr>
            <p:nvPr/>
          </p:nvSpPr>
          <p:spPr bwMode="auto">
            <a:xfrm>
              <a:off x="1763688" y="1779662"/>
              <a:ext cx="630238" cy="395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45719" tIns="45719" rIns="45719" bIns="45719"/>
            <a:lstStyle/>
            <a:p>
              <a:pPr algn="ctr">
                <a:spcBef>
                  <a:spcPts val="400"/>
                </a:spcBef>
                <a:defRPr/>
              </a:pPr>
              <a:r>
                <a:rPr lang="es-ES" b="1" dirty="0">
                  <a:solidFill>
                    <a:srgbClr val="F2F2F2"/>
                  </a:solidFill>
                  <a:latin typeface="Open Sans" charset="0"/>
                  <a:cs typeface="Open Sans" charset="0"/>
                  <a:sym typeface="Open Sans" charset="0"/>
                </a:rPr>
                <a:t>1</a:t>
              </a:r>
              <a:endParaRPr lang="es-ES" b="1" dirty="0">
                <a:cs typeface="Calibri" charset="0"/>
              </a:endParaRPr>
            </a:p>
          </p:txBody>
        </p:sp>
      </p:grpSp>
      <p:sp>
        <p:nvSpPr>
          <p:cNvPr id="2" name="TextBox 1"/>
          <p:cNvSpPr txBox="1"/>
          <p:nvPr/>
        </p:nvSpPr>
        <p:spPr>
          <a:xfrm>
            <a:off x="1044258" y="5656972"/>
            <a:ext cx="4314001" cy="369332"/>
          </a:xfrm>
          <a:prstGeom prst="rect">
            <a:avLst/>
          </a:prstGeom>
          <a:noFill/>
        </p:spPr>
        <p:txBody>
          <a:bodyPr wrap="none" rtlCol="0">
            <a:spAutoFit/>
          </a:bodyPr>
          <a:lstStyle/>
          <a:p>
            <a:r>
              <a:rPr lang="en-US" b="1" dirty="0" smtClean="0">
                <a:solidFill>
                  <a:srgbClr val="006577"/>
                </a:solidFill>
              </a:rPr>
              <a:t>Remember - Don’t put yourself at risk</a:t>
            </a:r>
            <a:endParaRPr lang="en-US" b="1" dirty="0">
              <a:solidFill>
                <a:srgbClr val="006577"/>
              </a:solidFill>
            </a:endParaRPr>
          </a:p>
        </p:txBody>
      </p:sp>
    </p:spTree>
    <p:extLst>
      <p:ext uri="{BB962C8B-B14F-4D97-AF65-F5344CB8AC3E}">
        <p14:creationId xmlns:p14="http://schemas.microsoft.com/office/powerpoint/2010/main" val="157104632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87"/>
                                        </p:tgtEl>
                                        <p:attrNameLst>
                                          <p:attrName>style.visibility</p:attrName>
                                        </p:attrNameLst>
                                      </p:cBhvr>
                                      <p:to>
                                        <p:strVal val="visible"/>
                                      </p:to>
                                    </p:set>
                                    <p:anim calcmode="lin" valueType="num">
                                      <p:cBhvr additive="base">
                                        <p:cTn id="7" dur="500" fill="hold"/>
                                        <p:tgtEl>
                                          <p:spTgt spid="25687"/>
                                        </p:tgtEl>
                                        <p:attrNameLst>
                                          <p:attrName>ppt_x</p:attrName>
                                        </p:attrNameLst>
                                      </p:cBhvr>
                                      <p:tavLst>
                                        <p:tav tm="0">
                                          <p:val>
                                            <p:strVal val="1+#ppt_w/2"/>
                                          </p:val>
                                        </p:tav>
                                        <p:tav tm="100000">
                                          <p:val>
                                            <p:strVal val="#ppt_x"/>
                                          </p:val>
                                        </p:tav>
                                      </p:tavLst>
                                    </p:anim>
                                    <p:anim calcmode="lin" valueType="num">
                                      <p:cBhvr additive="base">
                                        <p:cTn id="8" dur="500" fill="hold"/>
                                        <p:tgtEl>
                                          <p:spTgt spid="256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5607"/>
                                        </p:tgtEl>
                                        <p:attrNameLst>
                                          <p:attrName>style.visibility</p:attrName>
                                        </p:attrNameLst>
                                      </p:cBhvr>
                                      <p:to>
                                        <p:strVal val="visible"/>
                                      </p:to>
                                    </p:set>
                                    <p:animEffect transition="in" filter="wipe(left)">
                                      <p:cBhvr>
                                        <p:cTn id="13" dur="500"/>
                                        <p:tgtEl>
                                          <p:spTgt spid="25607"/>
                                        </p:tgtEl>
                                      </p:cBhvr>
                                    </p:animEffect>
                                  </p:childTnLst>
                                </p:cTn>
                              </p:par>
                            </p:childTnLst>
                          </p:cTn>
                        </p:par>
                      </p:childTnLst>
                    </p:cTn>
                  </p:par>
                  <p:par>
                    <p:cTn id="14" fill="hold">
                      <p:stCondLst>
                        <p:cond delay="indefinite"/>
                      </p:stCondLst>
                      <p:childTnLst>
                        <p:par>
                          <p:cTn id="15" fill="hold" nodeType="after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5608"/>
                                        </p:tgtEl>
                                        <p:attrNameLst>
                                          <p:attrName>style.visibility</p:attrName>
                                        </p:attrNameLst>
                                      </p:cBhvr>
                                      <p:to>
                                        <p:strVal val="visible"/>
                                      </p:to>
                                    </p:set>
                                    <p:animEffect transition="in" filter="wipe(left)">
                                      <p:cBhvr>
                                        <p:cTn id="30" dur="500"/>
                                        <p:tgtEl>
                                          <p:spTgt spid="2560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5674"/>
                                        </p:tgtEl>
                                        <p:attrNameLst>
                                          <p:attrName>style.visibility</p:attrName>
                                        </p:attrNameLst>
                                      </p:cBhvr>
                                      <p:to>
                                        <p:strVal val="visible"/>
                                      </p:to>
                                    </p:set>
                                    <p:anim calcmode="lin" valueType="num">
                                      <p:cBhvr additive="base">
                                        <p:cTn id="35" dur="500" fill="hold"/>
                                        <p:tgtEl>
                                          <p:spTgt spid="25674"/>
                                        </p:tgtEl>
                                        <p:attrNameLst>
                                          <p:attrName>ppt_x</p:attrName>
                                        </p:attrNameLst>
                                      </p:cBhvr>
                                      <p:tavLst>
                                        <p:tav tm="0">
                                          <p:val>
                                            <p:strVal val="#ppt_x"/>
                                          </p:val>
                                        </p:tav>
                                        <p:tav tm="100000">
                                          <p:val>
                                            <p:strVal val="#ppt_x"/>
                                          </p:val>
                                        </p:tav>
                                      </p:tavLst>
                                    </p:anim>
                                    <p:anim calcmode="lin" valueType="num">
                                      <p:cBhvr additive="base">
                                        <p:cTn id="36" dur="500" fill="hold"/>
                                        <p:tgtEl>
                                          <p:spTgt spid="2567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609"/>
                                        </p:tgtEl>
                                        <p:attrNameLst>
                                          <p:attrName>style.visibility</p:attrName>
                                        </p:attrNameLst>
                                      </p:cBhvr>
                                      <p:to>
                                        <p:strVal val="visible"/>
                                      </p:to>
                                    </p:set>
                                    <p:animEffect transition="in" filter="wipe(left)">
                                      <p:cBhvr>
                                        <p:cTn id="47" dur="500"/>
                                        <p:tgtEl>
                                          <p:spTgt spid="2560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5677"/>
                                        </p:tgtEl>
                                        <p:attrNameLst>
                                          <p:attrName>style.visibility</p:attrName>
                                        </p:attrNameLst>
                                      </p:cBhvr>
                                      <p:to>
                                        <p:strVal val="visible"/>
                                      </p:to>
                                    </p:set>
                                    <p:anim calcmode="lin" valueType="num">
                                      <p:cBhvr additive="base">
                                        <p:cTn id="52" dur="500" fill="hold"/>
                                        <p:tgtEl>
                                          <p:spTgt spid="25677"/>
                                        </p:tgtEl>
                                        <p:attrNameLst>
                                          <p:attrName>ppt_x</p:attrName>
                                        </p:attrNameLst>
                                      </p:cBhvr>
                                      <p:tavLst>
                                        <p:tav tm="0">
                                          <p:val>
                                            <p:strVal val="#ppt_x"/>
                                          </p:val>
                                        </p:tav>
                                        <p:tav tm="100000">
                                          <p:val>
                                            <p:strVal val="#ppt_x"/>
                                          </p:val>
                                        </p:tav>
                                      </p:tavLst>
                                    </p:anim>
                                    <p:anim calcmode="lin" valueType="num">
                                      <p:cBhvr additive="base">
                                        <p:cTn id="53" dur="500" fill="hold"/>
                                        <p:tgtEl>
                                          <p:spTgt spid="2567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fill="hold"/>
                                        <p:tgtEl>
                                          <p:spTgt spid="9"/>
                                        </p:tgtEl>
                                        <p:attrNameLst>
                                          <p:attrName>ppt_x</p:attrName>
                                        </p:attrNameLst>
                                      </p:cBhvr>
                                      <p:tavLst>
                                        <p:tav tm="0">
                                          <p:val>
                                            <p:strVal val="#ppt_x"/>
                                          </p:val>
                                        </p:tav>
                                        <p:tav tm="100000">
                                          <p:val>
                                            <p:strVal val="#ppt_x"/>
                                          </p:val>
                                        </p:tav>
                                      </p:tavLst>
                                    </p:anim>
                                    <p:anim calcmode="lin" valueType="num">
                                      <p:cBhvr additive="base">
                                        <p:cTn id="5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5610"/>
                                        </p:tgtEl>
                                        <p:attrNameLst>
                                          <p:attrName>style.visibility</p:attrName>
                                        </p:attrNameLst>
                                      </p:cBhvr>
                                      <p:to>
                                        <p:strVal val="visible"/>
                                      </p:to>
                                    </p:set>
                                    <p:animEffect transition="in" filter="wipe(left)">
                                      <p:cBhvr>
                                        <p:cTn id="64" dur="500"/>
                                        <p:tgtEl>
                                          <p:spTgt spid="25610"/>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5680"/>
                                        </p:tgtEl>
                                        <p:attrNameLst>
                                          <p:attrName>style.visibility</p:attrName>
                                        </p:attrNameLst>
                                      </p:cBhvr>
                                      <p:to>
                                        <p:strVal val="visible"/>
                                      </p:to>
                                    </p:set>
                                    <p:anim calcmode="lin" valueType="num">
                                      <p:cBhvr additive="base">
                                        <p:cTn id="69" dur="500" fill="hold"/>
                                        <p:tgtEl>
                                          <p:spTgt spid="25680"/>
                                        </p:tgtEl>
                                        <p:attrNameLst>
                                          <p:attrName>ppt_x</p:attrName>
                                        </p:attrNameLst>
                                      </p:cBhvr>
                                      <p:tavLst>
                                        <p:tav tm="0">
                                          <p:val>
                                            <p:strVal val="#ppt_x"/>
                                          </p:val>
                                        </p:tav>
                                        <p:tav tm="100000">
                                          <p:val>
                                            <p:strVal val="#ppt_x"/>
                                          </p:val>
                                        </p:tav>
                                      </p:tavLst>
                                    </p:anim>
                                    <p:anim calcmode="lin" valueType="num">
                                      <p:cBhvr additive="base">
                                        <p:cTn id="70" dur="500" fill="hold"/>
                                        <p:tgtEl>
                                          <p:spTgt spid="2568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ppt_x"/>
                                          </p:val>
                                        </p:tav>
                                        <p:tav tm="100000">
                                          <p:val>
                                            <p:strVal val="#ppt_x"/>
                                          </p:val>
                                        </p:tav>
                                      </p:tavLst>
                                    </p:anim>
                                    <p:anim calcmode="lin" valueType="num">
                                      <p:cBhvr additive="base">
                                        <p:cTn id="7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87" grpId="0" autoUpdateAnimBg="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443" y="3100226"/>
            <a:ext cx="8072900" cy="2959790"/>
          </a:xfrm>
        </p:spPr>
        <p:txBody>
          <a:bodyPr>
            <a:normAutofit fontScale="92500"/>
          </a:bodyPr>
          <a:lstStyle/>
          <a:p>
            <a:pPr marL="0" indent="0" algn="just">
              <a:buNone/>
            </a:pPr>
            <a:r>
              <a:rPr lang="en-GB" sz="2400" i="1" dirty="0"/>
              <a:t>A worker for a charity told us her story that she was feeling tired, dizzy and nauseous. She went to her GP three times.  On the first two occasions she was told that the most likely reason was that she was pregnant and was given pregnancy tests. Only on her third GP visit did she insist on other tests. The result was that she was suffering from CO poisoning which turned out to be from a badly fitted flue in her attic which meant she was sleeping in a bedroom with significant levels of CO present every night.</a:t>
            </a:r>
            <a:endParaRPr lang="en-US" sz="2400" dirty="0"/>
          </a:p>
        </p:txBody>
      </p:sp>
      <p:sp>
        <p:nvSpPr>
          <p:cNvPr id="6" name="Content Placeholder 5"/>
          <p:cNvSpPr>
            <a:spLocks noGrp="1"/>
          </p:cNvSpPr>
          <p:nvPr>
            <p:ph sz="quarter" idx="13"/>
          </p:nvPr>
        </p:nvSpPr>
        <p:spPr/>
        <p:txBody>
          <a:bodyPr/>
          <a:lstStyle/>
          <a:p>
            <a:r>
              <a:rPr lang="en-US" dirty="0" smtClean="0">
                <a:solidFill>
                  <a:srgbClr val="79CCD6"/>
                </a:solidFill>
              </a:rPr>
              <a:t>Case study</a:t>
            </a:r>
            <a:endParaRPr lang="en-US" dirty="0">
              <a:solidFill>
                <a:srgbClr val="79CCD6"/>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40090" y="974069"/>
            <a:ext cx="2772253" cy="1799989"/>
          </a:xfrm>
          <a:prstGeom prst="rect">
            <a:avLst/>
          </a:prstGeom>
        </p:spPr>
      </p:pic>
    </p:spTree>
    <p:extLst>
      <p:ext uri="{BB962C8B-B14F-4D97-AF65-F5344CB8AC3E}">
        <p14:creationId xmlns:p14="http://schemas.microsoft.com/office/powerpoint/2010/main" val="2650107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GB" sz="2800" i="1" dirty="0" smtClean="0"/>
          </a:p>
          <a:p>
            <a:pPr marL="0" indent="0" algn="just">
              <a:buNone/>
            </a:pPr>
            <a:r>
              <a:rPr lang="en-GB" sz="2800" i="1" dirty="0" smtClean="0"/>
              <a:t>Two </a:t>
            </a:r>
            <a:r>
              <a:rPr lang="en-GB" sz="2800" i="1" dirty="0"/>
              <a:t>workers from a housing association shared the story that an older man who was a tenant of the association kept coming to them complaining of tiredness and nausea. When they checked, he had a faulty boiler, which latterly had to be condemned, and a new one fitted. </a:t>
            </a:r>
            <a:r>
              <a:rPr lang="en-GB" sz="2800" i="1" dirty="0" smtClean="0"/>
              <a:t>His </a:t>
            </a:r>
            <a:r>
              <a:rPr lang="en-GB" sz="2800" i="1" dirty="0"/>
              <a:t>GP has dismissed his symptoms as “old age”. </a:t>
            </a:r>
            <a:endParaRPr lang="en-US" sz="2800" dirty="0"/>
          </a:p>
        </p:txBody>
      </p:sp>
      <p:sp>
        <p:nvSpPr>
          <p:cNvPr id="5" name="Slide Number Placeholder 4"/>
          <p:cNvSpPr>
            <a:spLocks noGrp="1"/>
          </p:cNvSpPr>
          <p:nvPr>
            <p:ph type="sldNum" sz="quarter" idx="12"/>
          </p:nvPr>
        </p:nvSpPr>
        <p:spPr/>
        <p:txBody>
          <a:bodyPr/>
          <a:lstStyle/>
          <a:p>
            <a:endParaRPr lang="en-GB" dirty="0"/>
          </a:p>
        </p:txBody>
      </p:sp>
      <p:sp>
        <p:nvSpPr>
          <p:cNvPr id="6" name="Content Placeholder 5"/>
          <p:cNvSpPr>
            <a:spLocks noGrp="1"/>
          </p:cNvSpPr>
          <p:nvPr>
            <p:ph sz="quarter" idx="13"/>
          </p:nvPr>
        </p:nvSpPr>
        <p:spPr/>
        <p:txBody>
          <a:bodyPr/>
          <a:lstStyle/>
          <a:p>
            <a:r>
              <a:rPr lang="en-US" dirty="0" smtClean="0"/>
              <a:t>Case study</a:t>
            </a:r>
            <a:endParaRPr lang="en-US" dirty="0"/>
          </a:p>
        </p:txBody>
      </p:sp>
      <p:pic>
        <p:nvPicPr>
          <p:cNvPr id="7" name="Picture 6"/>
          <p:cNvPicPr>
            <a:picLocks noChangeAspect="1"/>
          </p:cNvPicPr>
          <p:nvPr/>
        </p:nvPicPr>
        <p:blipFill>
          <a:blip r:embed="rId2"/>
          <a:stretch>
            <a:fillRect/>
          </a:stretch>
        </p:blipFill>
        <p:spPr>
          <a:xfrm>
            <a:off x="5941670" y="732723"/>
            <a:ext cx="2575292" cy="1943998"/>
          </a:xfrm>
          <a:prstGeom prst="rect">
            <a:avLst/>
          </a:prstGeom>
        </p:spPr>
      </p:pic>
    </p:spTree>
    <p:extLst>
      <p:ext uri="{BB962C8B-B14F-4D97-AF65-F5344CB8AC3E}">
        <p14:creationId xmlns:p14="http://schemas.microsoft.com/office/powerpoint/2010/main" val="42874498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1"/>
          <p:cNvSpPr>
            <a:spLocks/>
          </p:cNvSpPr>
          <p:nvPr/>
        </p:nvSpPr>
        <p:spPr bwMode="auto">
          <a:xfrm>
            <a:off x="3125789" y="2555878"/>
            <a:ext cx="1200151" cy="1025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99" y="21600"/>
                </a:moveTo>
                <a:cubicBezTo>
                  <a:pt x="0" y="14675"/>
                  <a:pt x="0" y="14675"/>
                  <a:pt x="0" y="14675"/>
                </a:cubicBezTo>
                <a:cubicBezTo>
                  <a:pt x="4518" y="6100"/>
                  <a:pt x="12282" y="576"/>
                  <a:pt x="20893" y="0"/>
                </a:cubicBezTo>
                <a:cubicBezTo>
                  <a:pt x="21599" y="13191"/>
                  <a:pt x="21599" y="13191"/>
                  <a:pt x="21599" y="13191"/>
                </a:cubicBezTo>
                <a:cubicBezTo>
                  <a:pt x="16518" y="13521"/>
                  <a:pt x="12140" y="16817"/>
                  <a:pt x="9599" y="21600"/>
                </a:cubicBezTo>
                <a:close/>
              </a:path>
            </a:pathLst>
          </a:custGeom>
          <a:solidFill>
            <a:srgbClr val="3AC2A5"/>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2" name="AutoShape 2"/>
          <p:cNvSpPr>
            <a:spLocks/>
          </p:cNvSpPr>
          <p:nvPr/>
        </p:nvSpPr>
        <p:spPr bwMode="auto">
          <a:xfrm>
            <a:off x="5126041" y="3344866"/>
            <a:ext cx="725487" cy="1355725"/>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20"/>
                </a:moveTo>
                <a:cubicBezTo>
                  <a:pt x="15412" y="0"/>
                  <a:pt x="15412" y="0"/>
                  <a:pt x="15412" y="0"/>
                </a:cubicBezTo>
                <a:cubicBezTo>
                  <a:pt x="21599" y="6741"/>
                  <a:pt x="21599" y="14858"/>
                  <a:pt x="15412" y="21599"/>
                </a:cubicBezTo>
                <a:cubicBezTo>
                  <a:pt x="0" y="16979"/>
                  <a:pt x="0" y="16979"/>
                  <a:pt x="0" y="16979"/>
                </a:cubicBezTo>
                <a:cubicBezTo>
                  <a:pt x="1737" y="15169"/>
                  <a:pt x="2605" y="13047"/>
                  <a:pt x="2605" y="10800"/>
                </a:cubicBezTo>
                <a:cubicBezTo>
                  <a:pt x="2605" y="8553"/>
                  <a:pt x="1737" y="6492"/>
                  <a:pt x="0" y="4620"/>
                </a:cubicBezTo>
                <a:close/>
              </a:path>
            </a:pathLst>
          </a:custGeom>
          <a:solidFill>
            <a:srgbClr val="EBB91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3" name="AutoShape 3"/>
          <p:cNvSpPr>
            <a:spLocks/>
          </p:cNvSpPr>
          <p:nvPr/>
        </p:nvSpPr>
        <p:spPr bwMode="auto">
          <a:xfrm>
            <a:off x="4432304" y="4460875"/>
            <a:ext cx="1204913" cy="1028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61" y="0"/>
                </a:moveTo>
                <a:cubicBezTo>
                  <a:pt x="21600" y="6924"/>
                  <a:pt x="21600" y="6924"/>
                  <a:pt x="21600" y="6924"/>
                </a:cubicBezTo>
                <a:cubicBezTo>
                  <a:pt x="17096" y="15499"/>
                  <a:pt x="9287" y="21023"/>
                  <a:pt x="703" y="21600"/>
                </a:cubicBezTo>
                <a:cubicBezTo>
                  <a:pt x="0" y="8492"/>
                  <a:pt x="0" y="8492"/>
                  <a:pt x="0" y="8492"/>
                </a:cubicBezTo>
                <a:cubicBezTo>
                  <a:pt x="5065" y="8079"/>
                  <a:pt x="9498" y="4782"/>
                  <a:pt x="11961" y="0"/>
                </a:cubicBezTo>
                <a:close/>
              </a:path>
            </a:pathLst>
          </a:custGeom>
          <a:solidFill>
            <a:srgbClr val="EC7747"/>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5" name="AutoShape 5"/>
          <p:cNvSpPr>
            <a:spLocks/>
          </p:cNvSpPr>
          <p:nvPr/>
        </p:nvSpPr>
        <p:spPr bwMode="auto">
          <a:xfrm>
            <a:off x="4424366" y="2555878"/>
            <a:ext cx="1203325" cy="1019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7" y="497"/>
                  <a:pt x="17027" y="5981"/>
                  <a:pt x="21600" y="14538"/>
                </a:cubicBezTo>
                <a:cubicBezTo>
                  <a:pt x="12030" y="21600"/>
                  <a:pt x="12030" y="21600"/>
                  <a:pt x="12030" y="21600"/>
                </a:cubicBezTo>
                <a:cubicBezTo>
                  <a:pt x="9498" y="16865"/>
                  <a:pt x="5065" y="13624"/>
                  <a:pt x="0" y="13292"/>
                </a:cubicBezTo>
                <a:close/>
              </a:path>
            </a:pathLst>
          </a:custGeom>
          <a:solidFill>
            <a:srgbClr val="A1C45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6" name="AutoShape 6"/>
          <p:cNvSpPr>
            <a:spLocks/>
          </p:cNvSpPr>
          <p:nvPr/>
        </p:nvSpPr>
        <p:spPr bwMode="auto">
          <a:xfrm>
            <a:off x="3154366" y="4484688"/>
            <a:ext cx="1203325" cy="10096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153"/>
                </a:moveTo>
                <a:cubicBezTo>
                  <a:pt x="21248" y="21600"/>
                  <a:pt x="21248" y="21600"/>
                  <a:pt x="21248" y="21600"/>
                </a:cubicBezTo>
                <a:cubicBezTo>
                  <a:pt x="12664" y="21347"/>
                  <a:pt x="4714" y="16052"/>
                  <a:pt x="0" y="7479"/>
                </a:cubicBezTo>
                <a:cubicBezTo>
                  <a:pt x="9358" y="0"/>
                  <a:pt x="9358" y="0"/>
                  <a:pt x="9358" y="0"/>
                </a:cubicBezTo>
                <a:cubicBezTo>
                  <a:pt x="12030" y="4790"/>
                  <a:pt x="16464" y="7984"/>
                  <a:pt x="21600" y="8153"/>
                </a:cubicBezTo>
                <a:close/>
              </a:path>
            </a:pathLst>
          </a:custGeom>
          <a:solidFill>
            <a:srgbClr val="EC2B51"/>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8" name="AutoShape 8"/>
          <p:cNvSpPr>
            <a:spLocks/>
          </p:cNvSpPr>
          <p:nvPr/>
        </p:nvSpPr>
        <p:spPr bwMode="auto">
          <a:xfrm>
            <a:off x="2908303" y="3359153"/>
            <a:ext cx="727075" cy="1357313"/>
          </a:xfrm>
          <a:custGeom>
            <a:avLst/>
            <a:gdLst>
              <a:gd name="T0" fmla="+- 0 11588 1577"/>
              <a:gd name="T1" fmla="*/ T0 w 20023"/>
              <a:gd name="T2" fmla="*/ 10800 h 21600"/>
              <a:gd name="T3" fmla="+- 0 11588 1577"/>
              <a:gd name="T4" fmla="*/ T3 w 20023"/>
              <a:gd name="T5" fmla="*/ 10800 h 21600"/>
              <a:gd name="T6" fmla="+- 0 11588 1577"/>
              <a:gd name="T7" fmla="*/ T6 w 20023"/>
              <a:gd name="T8" fmla="*/ 10800 h 21600"/>
              <a:gd name="T9" fmla="+- 0 11588 1577"/>
              <a:gd name="T10" fmla="*/ T9 w 20023"/>
              <a:gd name="T11" fmla="*/ 10800 h 21600"/>
            </a:gdLst>
            <a:ahLst/>
            <a:cxnLst>
              <a:cxn ang="0">
                <a:pos x="T1" y="T2"/>
              </a:cxn>
              <a:cxn ang="0">
                <a:pos x="T4" y="T5"/>
              </a:cxn>
              <a:cxn ang="0">
                <a:pos x="T7" y="T8"/>
              </a:cxn>
              <a:cxn ang="0">
                <a:pos x="T10" y="T11"/>
              </a:cxn>
            </a:cxnLst>
            <a:rect l="0" t="0" r="r" b="b"/>
            <a:pathLst>
              <a:path w="20023" h="21600">
                <a:moveTo>
                  <a:pt x="20022" y="16855"/>
                </a:moveTo>
                <a:cubicBezTo>
                  <a:pt x="4794" y="21599"/>
                  <a:pt x="4794" y="21599"/>
                  <a:pt x="4794" y="21599"/>
                </a:cubicBezTo>
                <a:cubicBezTo>
                  <a:pt x="-1469" y="14858"/>
                  <a:pt x="-1577" y="6805"/>
                  <a:pt x="4363" y="0"/>
                </a:cubicBezTo>
                <a:cubicBezTo>
                  <a:pt x="19806" y="4495"/>
                  <a:pt x="19806" y="4495"/>
                  <a:pt x="19806" y="4495"/>
                </a:cubicBezTo>
                <a:cubicBezTo>
                  <a:pt x="18186" y="6305"/>
                  <a:pt x="17322" y="8365"/>
                  <a:pt x="17322" y="10550"/>
                </a:cubicBezTo>
                <a:cubicBezTo>
                  <a:pt x="17322" y="12860"/>
                  <a:pt x="18294" y="14982"/>
                  <a:pt x="20022" y="16855"/>
                </a:cubicBezTo>
                <a:close/>
              </a:path>
            </a:pathLst>
          </a:custGeom>
          <a:solidFill>
            <a:srgbClr val="EBB91C"/>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09" name="AutoShape 9"/>
          <p:cNvSpPr>
            <a:spLocks/>
          </p:cNvSpPr>
          <p:nvPr/>
        </p:nvSpPr>
        <p:spPr bwMode="auto">
          <a:xfrm>
            <a:off x="3616327" y="3260729"/>
            <a:ext cx="1525588" cy="15271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8"/>
                  <a:pt x="6723" y="20638"/>
                  <a:pt x="2881" y="16796"/>
                </a:cubicBezTo>
                <a:cubicBezTo>
                  <a:pt x="-961" y="12954"/>
                  <a:pt x="-961" y="6724"/>
                  <a:pt x="2881" y="2882"/>
                </a:cubicBezTo>
                <a:cubicBezTo>
                  <a:pt x="6723" y="-961"/>
                  <a:pt x="12954" y="-961"/>
                  <a:pt x="16796" y="2882"/>
                </a:cubicBezTo>
                <a:close/>
              </a:path>
            </a:pathLst>
          </a:custGeom>
          <a:solidFill>
            <a:srgbClr val="4F81BD"/>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51214" name="AutoShape 14"/>
          <p:cNvSpPr>
            <a:spLocks/>
          </p:cNvSpPr>
          <p:nvPr/>
        </p:nvSpPr>
        <p:spPr bwMode="auto">
          <a:xfrm>
            <a:off x="947289" y="2486026"/>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400" dirty="0">
                <a:solidFill>
                  <a:srgbClr val="006577"/>
                </a:solidFill>
                <a:ea typeface="Lato Light" pitchFamily="34" charset="0"/>
                <a:cs typeface="Lato Light" pitchFamily="34" charset="0"/>
                <a:sym typeface="Lato Bold" charset="0"/>
              </a:rPr>
              <a:t>6. </a:t>
            </a:r>
            <a:r>
              <a:rPr lang="es-ES" sz="1400" dirty="0" err="1" smtClean="0">
                <a:solidFill>
                  <a:srgbClr val="006577"/>
                </a:solidFill>
                <a:ea typeface="Lato Light" pitchFamily="34" charset="0"/>
                <a:cs typeface="Lato Light" pitchFamily="34" charset="0"/>
                <a:sym typeface="Lato Bold" charset="0"/>
              </a:rPr>
              <a:t>An</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option</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might</a:t>
            </a:r>
            <a:r>
              <a:rPr lang="es-ES" sz="1400" dirty="0" smtClean="0">
                <a:solidFill>
                  <a:srgbClr val="006577"/>
                </a:solidFill>
                <a:ea typeface="Lato Light" pitchFamily="34" charset="0"/>
                <a:cs typeface="Lato Light" pitchFamily="34" charset="0"/>
                <a:sym typeface="Lato Bold" charset="0"/>
              </a:rPr>
              <a:t> be to </a:t>
            </a:r>
            <a:r>
              <a:rPr lang="es-ES" sz="1400" dirty="0" err="1" smtClean="0">
                <a:solidFill>
                  <a:srgbClr val="006577"/>
                </a:solidFill>
                <a:ea typeface="Lato Light" pitchFamily="34" charset="0"/>
                <a:cs typeface="Lato Light" pitchFamily="34" charset="0"/>
                <a:sym typeface="Lato Bold" charset="0"/>
              </a:rPr>
              <a:t>put</a:t>
            </a:r>
            <a:r>
              <a:rPr lang="es-ES" sz="1400" dirty="0" smtClean="0">
                <a:solidFill>
                  <a:srgbClr val="006577"/>
                </a:solidFill>
                <a:ea typeface="Lato Light" pitchFamily="34" charset="0"/>
                <a:cs typeface="Lato Light" pitchFamily="34" charset="0"/>
                <a:sym typeface="Lato Bold" charset="0"/>
              </a:rPr>
              <a:t> CO detector in </a:t>
            </a:r>
            <a:r>
              <a:rPr lang="es-ES" sz="1400" dirty="0" err="1" smtClean="0">
                <a:solidFill>
                  <a:srgbClr val="006577"/>
                </a:solidFill>
                <a:ea typeface="Lato Light" pitchFamily="34" charset="0"/>
                <a:cs typeface="Lato Light" pitchFamily="34" charset="0"/>
                <a:sym typeface="Lato Bold" charset="0"/>
              </a:rPr>
              <a:t>house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for</a:t>
            </a:r>
            <a:r>
              <a:rPr lang="es-ES" sz="1400" dirty="0" smtClean="0">
                <a:solidFill>
                  <a:srgbClr val="006577"/>
                </a:solidFill>
                <a:ea typeface="Lato Light" pitchFamily="34" charset="0"/>
                <a:cs typeface="Lato Light" pitchFamily="34" charset="0"/>
                <a:sym typeface="Lato Bold" charset="0"/>
              </a:rPr>
              <a:t> 24 </a:t>
            </a:r>
            <a:r>
              <a:rPr lang="es-ES" sz="1400" dirty="0" err="1" smtClean="0">
                <a:solidFill>
                  <a:srgbClr val="006577"/>
                </a:solidFill>
                <a:ea typeface="Lato Light" pitchFamily="34" charset="0"/>
                <a:cs typeface="Lato Light" pitchFamily="34" charset="0"/>
                <a:sym typeface="Lato Bold" charset="0"/>
              </a:rPr>
              <a:t>hrs</a:t>
            </a:r>
            <a:endParaRPr lang="es-ES" sz="3600" dirty="0">
              <a:solidFill>
                <a:srgbClr val="006577"/>
              </a:solidFill>
              <a:ea typeface="Lato Light" pitchFamily="34" charset="0"/>
              <a:cs typeface="Lato Light" pitchFamily="34" charset="0"/>
            </a:endParaRPr>
          </a:p>
        </p:txBody>
      </p:sp>
      <p:sp>
        <p:nvSpPr>
          <p:cNvPr id="51215" name="AutoShape 15"/>
          <p:cNvSpPr>
            <a:spLocks/>
          </p:cNvSpPr>
          <p:nvPr/>
        </p:nvSpPr>
        <p:spPr bwMode="auto">
          <a:xfrm>
            <a:off x="899592" y="3863383"/>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400" dirty="0" smtClean="0">
                <a:solidFill>
                  <a:srgbClr val="006577"/>
                </a:solidFill>
                <a:ea typeface="Lato Light" pitchFamily="34" charset="0"/>
                <a:cs typeface="Lato Light" pitchFamily="34" charset="0"/>
                <a:sym typeface="Lato Bold" charset="0"/>
              </a:rPr>
              <a:t>5. </a:t>
            </a:r>
            <a:r>
              <a:rPr lang="es-ES" sz="1400" dirty="0" err="1" smtClean="0">
                <a:solidFill>
                  <a:srgbClr val="006577"/>
                </a:solidFill>
                <a:ea typeface="Lato Light" pitchFamily="34" charset="0"/>
                <a:cs typeface="Lato Light" pitchFamily="34" charset="0"/>
                <a:sym typeface="Lato Bold" charset="0"/>
              </a:rPr>
              <a:t>If</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risk</a:t>
            </a:r>
            <a:r>
              <a:rPr lang="es-ES" sz="1400" dirty="0" smtClean="0">
                <a:solidFill>
                  <a:srgbClr val="006577"/>
                </a:solidFill>
                <a:ea typeface="Lato Light" pitchFamily="34" charset="0"/>
                <a:cs typeface="Lato Light" pitchFamily="34" charset="0"/>
                <a:sym typeface="Lato Bold" charset="0"/>
              </a:rPr>
              <a:t> to </a:t>
            </a:r>
            <a:r>
              <a:rPr lang="es-ES" sz="1400" dirty="0" err="1" smtClean="0">
                <a:solidFill>
                  <a:srgbClr val="006577"/>
                </a:solidFill>
                <a:ea typeface="Lato Light" pitchFamily="34" charset="0"/>
                <a:cs typeface="Lato Light" pitchFamily="34" charset="0"/>
                <a:sym typeface="Lato Bold" charset="0"/>
              </a:rPr>
              <a:t>client</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or</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visitor</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continues</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agree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action</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with</a:t>
            </a:r>
            <a:r>
              <a:rPr lang="es-ES" sz="1400" dirty="0" smtClean="0">
                <a:solidFill>
                  <a:srgbClr val="006577"/>
                </a:solidFill>
                <a:ea typeface="Lato Light" pitchFamily="34" charset="0"/>
                <a:cs typeface="Lato Light" pitchFamily="34" charset="0"/>
                <a:sym typeface="Lato Bold" charset="0"/>
              </a:rPr>
              <a:t> manager</a:t>
            </a:r>
            <a:endParaRPr lang="es-ES" sz="3600" dirty="0">
              <a:solidFill>
                <a:srgbClr val="006577"/>
              </a:solidFill>
              <a:ea typeface="Lato Light" pitchFamily="34" charset="0"/>
              <a:cs typeface="Lato Light" pitchFamily="34" charset="0"/>
            </a:endParaRPr>
          </a:p>
        </p:txBody>
      </p:sp>
      <p:sp>
        <p:nvSpPr>
          <p:cNvPr id="51216" name="AutoShape 16"/>
          <p:cNvSpPr>
            <a:spLocks/>
          </p:cNvSpPr>
          <p:nvPr/>
        </p:nvSpPr>
        <p:spPr bwMode="auto">
          <a:xfrm>
            <a:off x="1192213" y="5301209"/>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400" dirty="0" smtClean="0">
                <a:solidFill>
                  <a:srgbClr val="006577"/>
                </a:solidFill>
                <a:ea typeface="Lato Light" pitchFamily="34" charset="0"/>
                <a:cs typeface="Lato Light" pitchFamily="34" charset="0"/>
                <a:sym typeface="Lato Bold" charset="0"/>
              </a:rPr>
              <a:t>4.See </a:t>
            </a:r>
            <a:r>
              <a:rPr lang="es-ES" sz="1400" dirty="0" err="1" smtClean="0">
                <a:solidFill>
                  <a:srgbClr val="006577"/>
                </a:solidFill>
                <a:ea typeface="Lato Light" pitchFamily="34" charset="0"/>
                <a:cs typeface="Lato Light" pitchFamily="34" charset="0"/>
                <a:sym typeface="Lato Bold" charset="0"/>
              </a:rPr>
              <a:t>if</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any</a:t>
            </a:r>
            <a:r>
              <a:rPr lang="es-ES" sz="1400" dirty="0" smtClean="0">
                <a:solidFill>
                  <a:srgbClr val="006577"/>
                </a:solidFill>
                <a:ea typeface="Lato Light" pitchFamily="34" charset="0"/>
                <a:cs typeface="Lato Light" pitchFamily="34" charset="0"/>
                <a:sym typeface="Lato Bold" charset="0"/>
              </a:rPr>
              <a:t> £ </a:t>
            </a:r>
            <a:r>
              <a:rPr lang="es-ES" sz="1400" dirty="0" err="1" smtClean="0">
                <a:solidFill>
                  <a:srgbClr val="006577"/>
                </a:solidFill>
                <a:ea typeface="Lato Light" pitchFamily="34" charset="0"/>
                <a:cs typeface="Lato Light" pitchFamily="34" charset="0"/>
                <a:sym typeface="Lato Bold" charset="0"/>
              </a:rPr>
              <a:t>support</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is</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available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see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FAQs</a:t>
            </a:r>
            <a:r>
              <a:rPr lang="es-ES" sz="1400" dirty="0" smtClean="0">
                <a:solidFill>
                  <a:srgbClr val="006577"/>
                </a:solidFill>
                <a:ea typeface="Lato Light" pitchFamily="34" charset="0"/>
                <a:cs typeface="Lato Light" pitchFamily="34" charset="0"/>
                <a:sym typeface="Lato Bold" charset="0"/>
              </a:rPr>
              <a:t>)</a:t>
            </a:r>
            <a:endParaRPr lang="es-ES" sz="3600" dirty="0">
              <a:solidFill>
                <a:srgbClr val="006577"/>
              </a:solidFill>
              <a:ea typeface="Lato Light" pitchFamily="34" charset="0"/>
              <a:cs typeface="Lato Light" pitchFamily="34" charset="0"/>
            </a:endParaRPr>
          </a:p>
        </p:txBody>
      </p:sp>
      <p:sp>
        <p:nvSpPr>
          <p:cNvPr id="51220" name="AutoShape 20"/>
          <p:cNvSpPr>
            <a:spLocks/>
          </p:cNvSpPr>
          <p:nvPr/>
        </p:nvSpPr>
        <p:spPr bwMode="auto">
          <a:xfrm>
            <a:off x="5915164" y="2564005"/>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spcBef>
                <a:spcPts val="600"/>
              </a:spcBef>
              <a:defRPr/>
            </a:pPr>
            <a:r>
              <a:rPr lang="es-ES" sz="1400" dirty="0">
                <a:solidFill>
                  <a:srgbClr val="006577"/>
                </a:solidFill>
                <a:ea typeface="Lato Light" pitchFamily="34" charset="0"/>
                <a:cs typeface="Lato Light" pitchFamily="34" charset="0"/>
                <a:sym typeface="Lato Bold" charset="0"/>
              </a:rPr>
              <a:t>1. </a:t>
            </a:r>
            <a:r>
              <a:rPr lang="es-ES" sz="1400" dirty="0" err="1">
                <a:solidFill>
                  <a:srgbClr val="006577"/>
                </a:solidFill>
                <a:ea typeface="Lato Light" pitchFamily="34" charset="0"/>
                <a:cs typeface="Lato Light" pitchFamily="34" charset="0"/>
                <a:sym typeface="Lato Bold" charset="0"/>
              </a:rPr>
              <a:t>You’re</a:t>
            </a:r>
            <a:r>
              <a:rPr lang="es-ES" sz="1400" dirty="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concerned</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by</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what</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you’ve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seen</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or</a:t>
            </a:r>
            <a:r>
              <a:rPr lang="es-ES" sz="1400" dirty="0" smtClean="0">
                <a:solidFill>
                  <a:srgbClr val="006577"/>
                </a:solidFill>
                <a:ea typeface="Lato Light" pitchFamily="34" charset="0"/>
                <a:cs typeface="Lato Light" pitchFamily="34" charset="0"/>
                <a:sym typeface="Lato Bold" charset="0"/>
              </a:rPr>
              <a:t> </a:t>
            </a:r>
            <a:r>
              <a:rPr lang="es-ES" sz="1400" dirty="0" err="1">
                <a:solidFill>
                  <a:srgbClr val="006577"/>
                </a:solidFill>
                <a:ea typeface="Lato Light" pitchFamily="34" charset="0"/>
                <a:cs typeface="Lato Light" pitchFamily="34" charset="0"/>
                <a:sym typeface="Lato Bold" charset="0"/>
              </a:rPr>
              <a:t>h</a:t>
            </a:r>
            <a:r>
              <a:rPr lang="es-ES" sz="1400" dirty="0" err="1" smtClean="0">
                <a:solidFill>
                  <a:srgbClr val="006577"/>
                </a:solidFill>
                <a:ea typeface="Lato Light" pitchFamily="34" charset="0"/>
                <a:cs typeface="Lato Light" pitchFamily="34" charset="0"/>
                <a:sym typeface="Lato Bold" charset="0"/>
              </a:rPr>
              <a:t>eard</a:t>
            </a:r>
            <a:endParaRPr lang="es-ES" sz="3600" dirty="0">
              <a:solidFill>
                <a:srgbClr val="006577"/>
              </a:solidFill>
              <a:ea typeface="Lato Light" pitchFamily="34" charset="0"/>
              <a:cs typeface="Lato Light" pitchFamily="34" charset="0"/>
            </a:endParaRPr>
          </a:p>
        </p:txBody>
      </p:sp>
      <p:sp>
        <p:nvSpPr>
          <p:cNvPr id="51221" name="AutoShape 21"/>
          <p:cNvSpPr>
            <a:spLocks/>
          </p:cNvSpPr>
          <p:nvPr/>
        </p:nvSpPr>
        <p:spPr bwMode="auto">
          <a:xfrm>
            <a:off x="6228185" y="3879828"/>
            <a:ext cx="1991143" cy="123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spcBef>
                <a:spcPts val="600"/>
              </a:spcBef>
              <a:defRPr/>
            </a:pPr>
            <a:r>
              <a:rPr lang="es-ES" sz="1400" dirty="0">
                <a:solidFill>
                  <a:srgbClr val="006577"/>
                </a:solidFill>
                <a:ea typeface="Lato Light" pitchFamily="34" charset="0"/>
                <a:cs typeface="Lato Light" pitchFamily="34" charset="0"/>
                <a:sym typeface="Lato Bold" charset="0"/>
              </a:rPr>
              <a:t>2. </a:t>
            </a:r>
            <a:r>
              <a:rPr lang="es-ES" sz="1400" dirty="0" err="1">
                <a:solidFill>
                  <a:srgbClr val="006577"/>
                </a:solidFill>
                <a:ea typeface="Lato Light" pitchFamily="34" charset="0"/>
                <a:cs typeface="Lato Light" pitchFamily="34" charset="0"/>
                <a:sym typeface="Lato Bold" charset="0"/>
              </a:rPr>
              <a:t>Suggest</a:t>
            </a:r>
            <a:r>
              <a:rPr lang="es-ES" sz="1400" dirty="0">
                <a:solidFill>
                  <a:srgbClr val="006577"/>
                </a:solidFill>
                <a:ea typeface="Lato Light" pitchFamily="34" charset="0"/>
                <a:cs typeface="Lato Light" pitchFamily="34" charset="0"/>
                <a:sym typeface="Lato Bold" charset="0"/>
              </a:rPr>
              <a:t> a </a:t>
            </a:r>
            <a:r>
              <a:rPr lang="es-ES" sz="1400" dirty="0" err="1">
                <a:solidFill>
                  <a:srgbClr val="006577"/>
                </a:solidFill>
                <a:ea typeface="Lato Light" pitchFamily="34" charset="0"/>
                <a:cs typeface="Lato Light" pitchFamily="34" charset="0"/>
                <a:sym typeface="Lato Bold" charset="0"/>
              </a:rPr>
              <a:t>registered</a:t>
            </a:r>
            <a:r>
              <a:rPr lang="es-ES" sz="1400" dirty="0">
                <a:solidFill>
                  <a:srgbClr val="006577"/>
                </a:solidFill>
                <a:ea typeface="Lato Light" pitchFamily="34" charset="0"/>
                <a:cs typeface="Lato Light" pitchFamily="34" charset="0"/>
                <a:sym typeface="Lato Bold" charset="0"/>
              </a:rPr>
              <a:t> gas </a:t>
            </a:r>
            <a:r>
              <a:rPr lang="es-ES" sz="1400" dirty="0" err="1">
                <a:solidFill>
                  <a:srgbClr val="006577"/>
                </a:solidFill>
                <a:ea typeface="Lato Light" pitchFamily="34" charset="0"/>
                <a:cs typeface="Lato Light" pitchFamily="34" charset="0"/>
                <a:sym typeface="Lato Bold" charset="0"/>
              </a:rPr>
              <a:t>engineer</a:t>
            </a:r>
            <a:r>
              <a:rPr lang="es-ES" sz="1400" dirty="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visits</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but</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remember</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cost</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may</a:t>
            </a:r>
            <a:r>
              <a:rPr lang="es-ES" sz="1400" dirty="0" smtClean="0">
                <a:solidFill>
                  <a:srgbClr val="006577"/>
                </a:solidFill>
                <a:ea typeface="Lato Light" pitchFamily="34" charset="0"/>
                <a:cs typeface="Lato Light" pitchFamily="34" charset="0"/>
                <a:sym typeface="Lato Bold" charset="0"/>
              </a:rPr>
              <a:t> be a </a:t>
            </a:r>
            <a:r>
              <a:rPr lang="es-ES" sz="1400" dirty="0" err="1" smtClean="0">
                <a:solidFill>
                  <a:srgbClr val="006577"/>
                </a:solidFill>
                <a:ea typeface="Lato Light" pitchFamily="34" charset="0"/>
                <a:cs typeface="Lato Light" pitchFamily="34" charset="0"/>
                <a:sym typeface="Lato Bold" charset="0"/>
              </a:rPr>
              <a:t>worry</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for</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the</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client</a:t>
            </a:r>
            <a:endParaRPr lang="es-ES" sz="3600" dirty="0">
              <a:solidFill>
                <a:srgbClr val="006577"/>
              </a:solidFill>
              <a:ea typeface="Lato Light" pitchFamily="34" charset="0"/>
              <a:cs typeface="Lato Light" pitchFamily="34" charset="0"/>
            </a:endParaRPr>
          </a:p>
        </p:txBody>
      </p:sp>
      <p:sp>
        <p:nvSpPr>
          <p:cNvPr id="51222" name="AutoShape 22"/>
          <p:cNvSpPr>
            <a:spLocks/>
          </p:cNvSpPr>
          <p:nvPr/>
        </p:nvSpPr>
        <p:spPr bwMode="auto">
          <a:xfrm>
            <a:off x="5724129" y="5312013"/>
            <a:ext cx="2329260" cy="1288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spcBef>
                <a:spcPts val="600"/>
              </a:spcBef>
              <a:defRPr/>
            </a:pPr>
            <a:r>
              <a:rPr lang="es-ES" sz="1400" dirty="0">
                <a:solidFill>
                  <a:srgbClr val="006577"/>
                </a:solidFill>
                <a:ea typeface="Lato Light" pitchFamily="34" charset="0"/>
                <a:cs typeface="Lato Light" pitchFamily="34" charset="0"/>
                <a:sym typeface="Lato Bold" charset="0"/>
              </a:rPr>
              <a:t>3. </a:t>
            </a:r>
            <a:r>
              <a:rPr lang="es-ES" sz="1400" dirty="0" err="1" smtClean="0">
                <a:solidFill>
                  <a:srgbClr val="006577"/>
                </a:solidFill>
                <a:ea typeface="Lato Light" pitchFamily="34" charset="0"/>
                <a:cs typeface="Lato Light" pitchFamily="34" charset="0"/>
                <a:sym typeface="Lato Bold" charset="0"/>
              </a:rPr>
              <a:t>Talk</a:t>
            </a:r>
            <a:r>
              <a:rPr lang="es-ES" sz="1400" dirty="0" smtClean="0">
                <a:solidFill>
                  <a:srgbClr val="006577"/>
                </a:solidFill>
                <a:ea typeface="Lato Light" pitchFamily="34" charset="0"/>
                <a:cs typeface="Lato Light" pitchFamily="34" charset="0"/>
                <a:sym typeface="Lato Bold" charset="0"/>
              </a:rPr>
              <a:t> to </a:t>
            </a:r>
            <a:r>
              <a:rPr lang="es-ES" sz="1400" dirty="0" err="1" smtClean="0">
                <a:solidFill>
                  <a:srgbClr val="006577"/>
                </a:solidFill>
                <a:ea typeface="Lato Light" pitchFamily="34" charset="0"/>
                <a:cs typeface="Lato Light" pitchFamily="34" charset="0"/>
                <a:sym typeface="Lato Bold" charset="0"/>
              </a:rPr>
              <a:t>your</a:t>
            </a:r>
            <a:r>
              <a:rPr lang="es-ES" sz="1400" dirty="0" smtClean="0">
                <a:solidFill>
                  <a:srgbClr val="006577"/>
                </a:solidFill>
                <a:ea typeface="Lato Light" pitchFamily="34" charset="0"/>
                <a:cs typeface="Lato Light" pitchFamily="34" charset="0"/>
                <a:sym typeface="Lato Bold" charset="0"/>
              </a:rPr>
              <a:t> manager </a:t>
            </a:r>
            <a:r>
              <a:rPr lang="es-ES" sz="1400" dirty="0" err="1" smtClean="0">
                <a:solidFill>
                  <a:srgbClr val="006577"/>
                </a:solidFill>
                <a:ea typeface="Lato Light" pitchFamily="34" charset="0"/>
                <a:cs typeface="Lato Light" pitchFamily="34" charset="0"/>
                <a:sym typeface="Lato Bold" charset="0"/>
              </a:rPr>
              <a:t>or</a:t>
            </a:r>
            <a:r>
              <a:rPr lang="es-ES" sz="1400" dirty="0" smtClean="0">
                <a:solidFill>
                  <a:srgbClr val="006577"/>
                </a:solidFill>
                <a:ea typeface="Lato Light" pitchFamily="34" charset="0"/>
                <a:cs typeface="Lato Light" pitchFamily="34" charset="0"/>
                <a:sym typeface="Lato Bold" charset="0"/>
              </a:rPr>
              <a:t> supervisor </a:t>
            </a:r>
            <a:r>
              <a:rPr lang="es-ES" sz="1400" dirty="0" err="1" smtClean="0">
                <a:solidFill>
                  <a:srgbClr val="006577"/>
                </a:solidFill>
                <a:ea typeface="Lato Light" pitchFamily="34" charset="0"/>
                <a:cs typeface="Lato Light" pitchFamily="34" charset="0"/>
                <a:sym typeface="Lato Bold" charset="0"/>
              </a:rPr>
              <a:t>if</a:t>
            </a:r>
            <a:r>
              <a:rPr lang="es-ES" sz="1400" dirty="0" smtClean="0">
                <a:solidFill>
                  <a:srgbClr val="006577"/>
                </a:solidFill>
                <a:ea typeface="Lato Light" pitchFamily="34" charset="0"/>
                <a:cs typeface="Lato Light" pitchFamily="34" charset="0"/>
                <a:sym typeface="Lato Bold" charset="0"/>
              </a:rPr>
              <a:t> </a:t>
            </a:r>
            <a:r>
              <a:rPr lang="es-ES" sz="1400" dirty="0" err="1" smtClean="0">
                <a:solidFill>
                  <a:srgbClr val="006577"/>
                </a:solidFill>
                <a:ea typeface="Lato Light" pitchFamily="34" charset="0"/>
                <a:cs typeface="Lato Light" pitchFamily="34" charset="0"/>
                <a:sym typeface="Lato Bold" charset="0"/>
              </a:rPr>
              <a:t>not</a:t>
            </a:r>
            <a:r>
              <a:rPr lang="es-ES" sz="1400" dirty="0" smtClean="0">
                <a:solidFill>
                  <a:srgbClr val="006577"/>
                </a:solidFill>
                <a:ea typeface="Lato Light" pitchFamily="34" charset="0"/>
                <a:cs typeface="Lato Light" pitchFamily="34" charset="0"/>
                <a:sym typeface="Lato Bold" charset="0"/>
              </a:rPr>
              <a:t> resolved</a:t>
            </a:r>
            <a:endParaRPr lang="es-ES" sz="3600" dirty="0">
              <a:solidFill>
                <a:srgbClr val="006577"/>
              </a:solidFill>
              <a:ea typeface="Lato Light" pitchFamily="34" charset="0"/>
              <a:cs typeface="Lato Light" pitchFamily="34" charset="0"/>
            </a:endParaRPr>
          </a:p>
        </p:txBody>
      </p:sp>
      <p:sp>
        <p:nvSpPr>
          <p:cNvPr id="51226" name="AutoShape 26"/>
          <p:cNvSpPr>
            <a:spLocks/>
          </p:cNvSpPr>
          <p:nvPr/>
        </p:nvSpPr>
        <p:spPr bwMode="auto">
          <a:xfrm>
            <a:off x="514914" y="858055"/>
            <a:ext cx="4217425" cy="544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2400" b="1" dirty="0" err="1" smtClean="0">
                <a:solidFill>
                  <a:srgbClr val="006577"/>
                </a:solidFill>
                <a:cs typeface="Lato Black" charset="0"/>
                <a:sym typeface="Lato Black" charset="0"/>
              </a:rPr>
              <a:t>Steps</a:t>
            </a:r>
            <a:r>
              <a:rPr lang="es-ES" sz="2400" b="1" dirty="0" smtClean="0">
                <a:solidFill>
                  <a:srgbClr val="006577"/>
                </a:solidFill>
                <a:cs typeface="Lato Black" charset="0"/>
                <a:sym typeface="Lato Black" charset="0"/>
              </a:rPr>
              <a:t> to </a:t>
            </a:r>
            <a:r>
              <a:rPr lang="es-ES" sz="2400" b="1" dirty="0" err="1" smtClean="0">
                <a:solidFill>
                  <a:srgbClr val="006577"/>
                </a:solidFill>
                <a:cs typeface="Lato Black" charset="0"/>
                <a:sym typeface="Lato Black" charset="0"/>
              </a:rPr>
              <a:t>take</a:t>
            </a:r>
            <a:r>
              <a:rPr lang="es-ES" sz="2400" b="1" dirty="0" smtClean="0">
                <a:solidFill>
                  <a:srgbClr val="006577"/>
                </a:solidFill>
                <a:cs typeface="Lato Black" charset="0"/>
                <a:sym typeface="Lato Black" charset="0"/>
              </a:rPr>
              <a:t>…</a:t>
            </a:r>
            <a:endParaRPr lang="es-ES" sz="2400" dirty="0">
              <a:solidFill>
                <a:srgbClr val="006577"/>
              </a:solidFill>
              <a:cs typeface="Calibri" charset="0"/>
            </a:endParaRPr>
          </a:p>
        </p:txBody>
      </p:sp>
      <p:sp>
        <p:nvSpPr>
          <p:cNvPr id="51227" name="AutoShape 27"/>
          <p:cNvSpPr>
            <a:spLocks/>
          </p:cNvSpPr>
          <p:nvPr/>
        </p:nvSpPr>
        <p:spPr bwMode="auto">
          <a:xfrm>
            <a:off x="532711" y="1402557"/>
            <a:ext cx="8032012" cy="346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2400" dirty="0" err="1">
                <a:solidFill>
                  <a:srgbClr val="006577"/>
                </a:solidFill>
                <a:ea typeface="Lato Light" pitchFamily="34" charset="0"/>
                <a:cs typeface="Lato Light" pitchFamily="34" charset="0"/>
                <a:sym typeface="Lato Regular" charset="0"/>
              </a:rPr>
              <a:t>if</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you</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suspect</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there</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might</a:t>
            </a:r>
            <a:r>
              <a:rPr lang="es-ES" sz="2400" dirty="0">
                <a:solidFill>
                  <a:srgbClr val="006577"/>
                </a:solidFill>
                <a:ea typeface="Lato Light" pitchFamily="34" charset="0"/>
                <a:cs typeface="Lato Light" pitchFamily="34" charset="0"/>
                <a:sym typeface="Lato Regular" charset="0"/>
              </a:rPr>
              <a:t> be a </a:t>
            </a:r>
            <a:r>
              <a:rPr lang="es-ES" sz="2400" b="1" dirty="0" err="1">
                <a:solidFill>
                  <a:srgbClr val="006577"/>
                </a:solidFill>
                <a:ea typeface="Lato Light" pitchFamily="34" charset="0"/>
                <a:cs typeface="Lato Light" pitchFamily="34" charset="0"/>
                <a:sym typeface="Lato Regular" charset="0"/>
              </a:rPr>
              <a:t>risk</a:t>
            </a:r>
            <a:r>
              <a:rPr lang="es-ES" sz="2400" dirty="0">
                <a:solidFill>
                  <a:srgbClr val="006577"/>
                </a:solidFill>
                <a:ea typeface="Lato Light" pitchFamily="34" charset="0"/>
                <a:cs typeface="Lato Light" pitchFamily="34" charset="0"/>
                <a:sym typeface="Lato Regular" charset="0"/>
              </a:rPr>
              <a:t> of </a:t>
            </a:r>
            <a:r>
              <a:rPr lang="es-ES" sz="2400" dirty="0" err="1" smtClean="0">
                <a:solidFill>
                  <a:srgbClr val="006577"/>
                </a:solidFill>
                <a:ea typeface="Lato Light" pitchFamily="34" charset="0"/>
                <a:cs typeface="Lato Light" pitchFamily="34" charset="0"/>
                <a:sym typeface="Lato Regular" charset="0"/>
              </a:rPr>
              <a:t>low</a:t>
            </a:r>
            <a:r>
              <a:rPr lang="es-ES" sz="2400" dirty="0" smtClean="0">
                <a:solidFill>
                  <a:srgbClr val="006577"/>
                </a:solidFill>
                <a:ea typeface="Lato Light" pitchFamily="34" charset="0"/>
                <a:cs typeface="Lato Light" pitchFamily="34" charset="0"/>
                <a:sym typeface="Lato Regular" charset="0"/>
              </a:rPr>
              <a:t> </a:t>
            </a:r>
            <a:r>
              <a:rPr lang="es-ES" sz="2400" dirty="0" err="1" smtClean="0">
                <a:solidFill>
                  <a:srgbClr val="006577"/>
                </a:solidFill>
                <a:ea typeface="Lato Light" pitchFamily="34" charset="0"/>
                <a:cs typeface="Lato Light" pitchFamily="34" charset="0"/>
                <a:sym typeface="Lato Regular" charset="0"/>
              </a:rPr>
              <a:t>level</a:t>
            </a:r>
            <a:r>
              <a:rPr lang="es-ES" sz="2400" dirty="0" smtClean="0">
                <a:solidFill>
                  <a:srgbClr val="006577"/>
                </a:solidFill>
                <a:ea typeface="Lato Light" pitchFamily="34" charset="0"/>
                <a:cs typeface="Lato Light" pitchFamily="34" charset="0"/>
                <a:sym typeface="Lato Regular" charset="0"/>
              </a:rPr>
              <a:t> CO </a:t>
            </a:r>
            <a:r>
              <a:rPr lang="es-ES" sz="2400" dirty="0" err="1">
                <a:solidFill>
                  <a:srgbClr val="006577"/>
                </a:solidFill>
                <a:ea typeface="Lato Light" pitchFamily="34" charset="0"/>
                <a:cs typeface="Lato Light" pitchFamily="34" charset="0"/>
                <a:sym typeface="Lato Regular" charset="0"/>
              </a:rPr>
              <a:t>poisoning</a:t>
            </a:r>
            <a:r>
              <a:rPr lang="es-ES" sz="2400" dirty="0">
                <a:solidFill>
                  <a:srgbClr val="006577"/>
                </a:solidFill>
                <a:ea typeface="Lato Light" pitchFamily="34" charset="0"/>
                <a:cs typeface="Lato Light" pitchFamily="34" charset="0"/>
                <a:sym typeface="Lato Regular" charset="0"/>
              </a:rPr>
              <a:t> in a </a:t>
            </a:r>
            <a:r>
              <a:rPr lang="es-ES" sz="2400" dirty="0" err="1">
                <a:solidFill>
                  <a:srgbClr val="006577"/>
                </a:solidFill>
                <a:ea typeface="Lato Light" pitchFamily="34" charset="0"/>
                <a:cs typeface="Lato Light" pitchFamily="34" charset="0"/>
                <a:sym typeface="Lato Regular" charset="0"/>
              </a:rPr>
              <a:t>client’s</a:t>
            </a:r>
            <a:r>
              <a:rPr lang="es-ES" sz="2400" dirty="0">
                <a:solidFill>
                  <a:srgbClr val="006577"/>
                </a:solidFill>
                <a:ea typeface="Lato Light" pitchFamily="34" charset="0"/>
                <a:cs typeface="Lato Light" pitchFamily="34" charset="0"/>
                <a:sym typeface="Lato Regular" charset="0"/>
              </a:rPr>
              <a:t> home</a:t>
            </a:r>
            <a:endParaRPr lang="es-ES" sz="2400" dirty="0">
              <a:solidFill>
                <a:srgbClr val="006577"/>
              </a:solidFill>
              <a:ea typeface="Lato Light" pitchFamily="34" charset="0"/>
              <a:cs typeface="Lato Light" pitchFamily="34" charset="0"/>
            </a:endParaRPr>
          </a:p>
        </p:txBody>
      </p:sp>
      <p:sp>
        <p:nvSpPr>
          <p:cNvPr id="38" name="AutoShape 14"/>
          <p:cNvSpPr>
            <a:spLocks/>
          </p:cNvSpPr>
          <p:nvPr/>
        </p:nvSpPr>
        <p:spPr bwMode="auto">
          <a:xfrm>
            <a:off x="3729364" y="3795514"/>
            <a:ext cx="1296665" cy="209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spcBef>
                <a:spcPts val="600"/>
              </a:spcBef>
              <a:defRPr/>
            </a:pPr>
            <a:r>
              <a:rPr lang="es-ES" sz="1200" dirty="0" err="1" smtClean="0">
                <a:solidFill>
                  <a:schemeClr val="bg1"/>
                </a:solidFill>
                <a:ea typeface="Lato Bold" pitchFamily="34" charset="0"/>
                <a:cs typeface="Lato Bold" pitchFamily="34" charset="0"/>
                <a:sym typeface="Lato Bold" charset="0"/>
              </a:rPr>
              <a:t>The</a:t>
            </a:r>
            <a:r>
              <a:rPr lang="es-ES" sz="1200" dirty="0" smtClean="0">
                <a:solidFill>
                  <a:schemeClr val="bg1"/>
                </a:solidFill>
                <a:ea typeface="Lato Bold" pitchFamily="34" charset="0"/>
                <a:cs typeface="Lato Bold" pitchFamily="34" charset="0"/>
                <a:sym typeface="Lato Bold" charset="0"/>
              </a:rPr>
              <a:t> </a:t>
            </a:r>
            <a:r>
              <a:rPr lang="es-ES" sz="1200" dirty="0" err="1" smtClean="0">
                <a:solidFill>
                  <a:schemeClr val="bg1"/>
                </a:solidFill>
                <a:ea typeface="Lato Bold" pitchFamily="34" charset="0"/>
                <a:cs typeface="Lato Bold" pitchFamily="34" charset="0"/>
                <a:sym typeface="Lato Bold" charset="0"/>
              </a:rPr>
              <a:t>key</a:t>
            </a:r>
            <a:r>
              <a:rPr lang="es-ES" sz="1200" dirty="0" smtClean="0">
                <a:solidFill>
                  <a:schemeClr val="bg1"/>
                </a:solidFill>
                <a:ea typeface="Lato Bold" pitchFamily="34" charset="0"/>
                <a:cs typeface="Lato Bold" pitchFamily="34" charset="0"/>
                <a:sym typeface="Lato Bold" charset="0"/>
              </a:rPr>
              <a:t> </a:t>
            </a:r>
            <a:r>
              <a:rPr lang="es-ES" sz="1200" dirty="0" err="1" smtClean="0">
                <a:solidFill>
                  <a:schemeClr val="bg1"/>
                </a:solidFill>
                <a:ea typeface="Lato Bold" pitchFamily="34" charset="0"/>
                <a:cs typeface="Lato Bold" pitchFamily="34" charset="0"/>
                <a:sym typeface="Lato Bold" charset="0"/>
              </a:rPr>
              <a:t>point</a:t>
            </a:r>
            <a:r>
              <a:rPr lang="es-ES" sz="1200" dirty="0" smtClean="0">
                <a:solidFill>
                  <a:schemeClr val="bg1"/>
                </a:solidFill>
                <a:ea typeface="Lato Bold" pitchFamily="34" charset="0"/>
                <a:cs typeface="Lato Bold" pitchFamily="34" charset="0"/>
                <a:sym typeface="Lato Bold" charset="0"/>
              </a:rPr>
              <a:t> </a:t>
            </a:r>
            <a:r>
              <a:rPr lang="es-ES" sz="1200" dirty="0" err="1" smtClean="0">
                <a:solidFill>
                  <a:schemeClr val="bg1"/>
                </a:solidFill>
                <a:ea typeface="Lato Bold" pitchFamily="34" charset="0"/>
                <a:cs typeface="Lato Bold" pitchFamily="34" charset="0"/>
                <a:sym typeface="Lato Bold" charset="0"/>
              </a:rPr>
              <a:t>is</a:t>
            </a:r>
            <a:r>
              <a:rPr lang="es-ES" sz="1200" dirty="0" smtClean="0">
                <a:solidFill>
                  <a:schemeClr val="bg1"/>
                </a:solidFill>
                <a:ea typeface="Lato Bold" pitchFamily="34" charset="0"/>
                <a:cs typeface="Lato Bold" pitchFamily="34" charset="0"/>
                <a:sym typeface="Lato Bold" charset="0"/>
              </a:rPr>
              <a:t> </a:t>
            </a:r>
            <a:r>
              <a:rPr lang="es-ES" sz="1200" dirty="0" err="1" smtClean="0">
                <a:solidFill>
                  <a:schemeClr val="bg1"/>
                </a:solidFill>
                <a:ea typeface="Lato Bold" pitchFamily="34" charset="0"/>
                <a:cs typeface="Lato Bold" pitchFamily="34" charset="0"/>
                <a:sym typeface="Lato Bold" charset="0"/>
              </a:rPr>
              <a:t>your</a:t>
            </a:r>
            <a:r>
              <a:rPr lang="es-ES" sz="1200" dirty="0" smtClean="0">
                <a:solidFill>
                  <a:schemeClr val="bg1"/>
                </a:solidFill>
                <a:ea typeface="Lato Bold" pitchFamily="34" charset="0"/>
                <a:cs typeface="Lato Bold" pitchFamily="34" charset="0"/>
                <a:sym typeface="Lato Bold" charset="0"/>
              </a:rPr>
              <a:t>  </a:t>
            </a:r>
            <a:r>
              <a:rPr lang="es-ES" sz="1200" dirty="0">
                <a:solidFill>
                  <a:schemeClr val="bg1"/>
                </a:solidFill>
                <a:ea typeface="Lato Bold" pitchFamily="34" charset="0"/>
                <a:cs typeface="Lato Bold" pitchFamily="34" charset="0"/>
                <a:sym typeface="Lato Bold" charset="0"/>
              </a:rPr>
              <a:t>organisation </a:t>
            </a:r>
            <a:r>
              <a:rPr lang="es-ES" sz="1200" dirty="0" err="1" smtClean="0">
                <a:solidFill>
                  <a:schemeClr val="bg1"/>
                </a:solidFill>
                <a:ea typeface="Lato Bold" pitchFamily="34" charset="0"/>
                <a:cs typeface="Lato Bold" pitchFamily="34" charset="0"/>
                <a:sym typeface="Lato Bold" charset="0"/>
              </a:rPr>
              <a:t>needs</a:t>
            </a:r>
            <a:r>
              <a:rPr lang="es-ES" sz="1200" dirty="0" smtClean="0">
                <a:solidFill>
                  <a:schemeClr val="bg1"/>
                </a:solidFill>
                <a:ea typeface="Lato Bold" pitchFamily="34" charset="0"/>
                <a:cs typeface="Lato Bold" pitchFamily="34" charset="0"/>
                <a:sym typeface="Lato Bold" charset="0"/>
              </a:rPr>
              <a:t> </a:t>
            </a:r>
            <a:r>
              <a:rPr lang="es-ES" sz="1200" dirty="0">
                <a:solidFill>
                  <a:schemeClr val="bg1"/>
                </a:solidFill>
                <a:ea typeface="Lato Bold" pitchFamily="34" charset="0"/>
                <a:cs typeface="Lato Bold" pitchFamily="34" charset="0"/>
                <a:sym typeface="Lato Bold" charset="0"/>
              </a:rPr>
              <a:t>to </a:t>
            </a:r>
            <a:r>
              <a:rPr lang="es-ES" sz="1200" dirty="0" err="1">
                <a:solidFill>
                  <a:schemeClr val="bg1"/>
                </a:solidFill>
                <a:ea typeface="Lato Bold" pitchFamily="34" charset="0"/>
                <a:cs typeface="Lato Bold" pitchFamily="34" charset="0"/>
                <a:sym typeface="Lato Bold" charset="0"/>
              </a:rPr>
              <a:t>agree</a:t>
            </a:r>
            <a:r>
              <a:rPr lang="es-ES" sz="1200" dirty="0">
                <a:solidFill>
                  <a:schemeClr val="bg1"/>
                </a:solidFill>
                <a:ea typeface="Lato Bold" pitchFamily="34" charset="0"/>
                <a:cs typeface="Lato Bold" pitchFamily="34" charset="0"/>
                <a:sym typeface="Lato Bold" charset="0"/>
              </a:rPr>
              <a:t> </a:t>
            </a:r>
            <a:r>
              <a:rPr lang="es-ES" sz="1200" dirty="0" err="1">
                <a:solidFill>
                  <a:schemeClr val="bg1"/>
                </a:solidFill>
                <a:ea typeface="Lato Bold" pitchFamily="34" charset="0"/>
                <a:cs typeface="Lato Bold" pitchFamily="34" charset="0"/>
                <a:sym typeface="Lato Bold" charset="0"/>
              </a:rPr>
              <a:t>the</a:t>
            </a:r>
            <a:r>
              <a:rPr lang="es-ES" sz="1200" dirty="0">
                <a:solidFill>
                  <a:schemeClr val="bg1"/>
                </a:solidFill>
                <a:ea typeface="Lato Bold" pitchFamily="34" charset="0"/>
                <a:cs typeface="Lato Bold" pitchFamily="34" charset="0"/>
                <a:sym typeface="Lato Bold" charset="0"/>
              </a:rPr>
              <a:t> </a:t>
            </a:r>
            <a:r>
              <a:rPr lang="es-ES" sz="1200" dirty="0" err="1">
                <a:solidFill>
                  <a:schemeClr val="bg1"/>
                </a:solidFill>
                <a:ea typeface="Lato Bold" pitchFamily="34" charset="0"/>
                <a:cs typeface="Lato Bold" pitchFamily="34" charset="0"/>
                <a:sym typeface="Lato Bold" charset="0"/>
              </a:rPr>
              <a:t>procedure</a:t>
            </a:r>
            <a:endParaRPr lang="es-ES" sz="3200" dirty="0">
              <a:solidFill>
                <a:schemeClr val="bg1"/>
              </a:solidFill>
              <a:ea typeface="Lato Bold" pitchFamily="34" charset="0"/>
              <a:cs typeface="Lato Bold" pitchFamily="34" charset="0"/>
            </a:endParaRPr>
          </a:p>
        </p:txBody>
      </p:sp>
    </p:spTree>
    <p:extLst>
      <p:ext uri="{BB962C8B-B14F-4D97-AF65-F5344CB8AC3E}">
        <p14:creationId xmlns:p14="http://schemas.microsoft.com/office/powerpoint/2010/main" val="140086143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1205"/>
                                        </p:tgtEl>
                                        <p:attrNameLst>
                                          <p:attrName>style.visibility</p:attrName>
                                        </p:attrNameLst>
                                      </p:cBhvr>
                                      <p:to>
                                        <p:strVal val="visible"/>
                                      </p:to>
                                    </p:set>
                                    <p:animEffect transition="in" filter="fade">
                                      <p:cBhvr>
                                        <p:cTn id="11" dur="500"/>
                                        <p:tgtEl>
                                          <p:spTgt spid="51205"/>
                                        </p:tgtEl>
                                      </p:cBhvr>
                                    </p:animEffect>
                                    <p:anim calcmode="lin" valueType="num">
                                      <p:cBhvr>
                                        <p:cTn id="12" dur="500" fill="hold"/>
                                        <p:tgtEl>
                                          <p:spTgt spid="51205"/>
                                        </p:tgtEl>
                                        <p:attrNameLst>
                                          <p:attrName>ppt_x</p:attrName>
                                        </p:attrNameLst>
                                      </p:cBhvr>
                                      <p:tavLst>
                                        <p:tav tm="0">
                                          <p:val>
                                            <p:strVal val="#ppt_x"/>
                                          </p:val>
                                        </p:tav>
                                        <p:tav tm="100000">
                                          <p:val>
                                            <p:strVal val="#ppt_x"/>
                                          </p:val>
                                        </p:tav>
                                      </p:tavLst>
                                    </p:anim>
                                    <p:anim calcmode="lin" valueType="num">
                                      <p:cBhvr>
                                        <p:cTn id="13" dur="500" fill="hold"/>
                                        <p:tgtEl>
                                          <p:spTgt spid="5120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500"/>
                                  </p:stCondLst>
                                  <p:childTnLst>
                                    <p:set>
                                      <p:cBhvr>
                                        <p:cTn id="17" dur="1" fill="hold">
                                          <p:stCondLst>
                                            <p:cond delay="0"/>
                                          </p:stCondLst>
                                        </p:cTn>
                                        <p:tgtEl>
                                          <p:spTgt spid="5122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1500"/>
                                  </p:stCondLst>
                                  <p:childTnLst>
                                    <p:set>
                                      <p:cBhvr>
                                        <p:cTn id="21" dur="1" fill="hold">
                                          <p:stCondLst>
                                            <p:cond delay="0"/>
                                          </p:stCondLst>
                                        </p:cTn>
                                        <p:tgtEl>
                                          <p:spTgt spid="51202"/>
                                        </p:tgtEl>
                                        <p:attrNameLst>
                                          <p:attrName>style.visibility</p:attrName>
                                        </p:attrNameLst>
                                      </p:cBhvr>
                                      <p:to>
                                        <p:strVal val="visible"/>
                                      </p:to>
                                    </p:set>
                                    <p:animEffect transition="in" filter="fade">
                                      <p:cBhvr>
                                        <p:cTn id="22" dur="500"/>
                                        <p:tgtEl>
                                          <p:spTgt spid="51202"/>
                                        </p:tgtEl>
                                      </p:cBhvr>
                                    </p:animEffect>
                                    <p:anim calcmode="lin" valueType="num">
                                      <p:cBhvr>
                                        <p:cTn id="23" dur="500" fill="hold"/>
                                        <p:tgtEl>
                                          <p:spTgt spid="51202"/>
                                        </p:tgtEl>
                                        <p:attrNameLst>
                                          <p:attrName>ppt_x</p:attrName>
                                        </p:attrNameLst>
                                      </p:cBhvr>
                                      <p:tavLst>
                                        <p:tav tm="0">
                                          <p:val>
                                            <p:strVal val="#ppt_x"/>
                                          </p:val>
                                        </p:tav>
                                        <p:tav tm="100000">
                                          <p:val>
                                            <p:strVal val="#ppt_x"/>
                                          </p:val>
                                        </p:tav>
                                      </p:tavLst>
                                    </p:anim>
                                    <p:anim calcmode="lin" valueType="num">
                                      <p:cBhvr>
                                        <p:cTn id="24" dur="500" fill="hold"/>
                                        <p:tgtEl>
                                          <p:spTgt spid="5120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1221"/>
                                        </p:tgtEl>
                                        <p:attrNameLst>
                                          <p:attrName>style.visibility</p:attrName>
                                        </p:attrNameLst>
                                      </p:cBhvr>
                                      <p:to>
                                        <p:strVal val="visible"/>
                                      </p:to>
                                    </p:set>
                                    <p:animEffect transition="in" filter="fade">
                                      <p:cBhvr>
                                        <p:cTn id="29" dur="500"/>
                                        <p:tgtEl>
                                          <p:spTgt spid="51221"/>
                                        </p:tgtEl>
                                      </p:cBhvr>
                                    </p:animEffect>
                                    <p:anim calcmode="lin" valueType="num">
                                      <p:cBhvr>
                                        <p:cTn id="30" dur="500" fill="hold"/>
                                        <p:tgtEl>
                                          <p:spTgt spid="51221"/>
                                        </p:tgtEl>
                                        <p:attrNameLst>
                                          <p:attrName>ppt_x</p:attrName>
                                        </p:attrNameLst>
                                      </p:cBhvr>
                                      <p:tavLst>
                                        <p:tav tm="0">
                                          <p:val>
                                            <p:strVal val="#ppt_x"/>
                                          </p:val>
                                        </p:tav>
                                        <p:tav tm="100000">
                                          <p:val>
                                            <p:strVal val="#ppt_x"/>
                                          </p:val>
                                        </p:tav>
                                      </p:tavLst>
                                    </p:anim>
                                    <p:anim calcmode="lin" valueType="num">
                                      <p:cBhvr>
                                        <p:cTn id="31" dur="500" fill="hold"/>
                                        <p:tgtEl>
                                          <p:spTgt spid="5122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1203"/>
                                        </p:tgtEl>
                                        <p:attrNameLst>
                                          <p:attrName>style.visibility</p:attrName>
                                        </p:attrNameLst>
                                      </p:cBhvr>
                                      <p:to>
                                        <p:strVal val="visible"/>
                                      </p:to>
                                    </p:set>
                                    <p:animEffect transition="in" filter="fade">
                                      <p:cBhvr>
                                        <p:cTn id="36" dur="2000"/>
                                        <p:tgtEl>
                                          <p:spTgt spid="51203"/>
                                        </p:tgtEl>
                                      </p:cBhvr>
                                    </p:animEffect>
                                    <p:anim calcmode="lin" valueType="num">
                                      <p:cBhvr>
                                        <p:cTn id="37" dur="2000" fill="hold"/>
                                        <p:tgtEl>
                                          <p:spTgt spid="51203"/>
                                        </p:tgtEl>
                                        <p:attrNameLst>
                                          <p:attrName>ppt_x</p:attrName>
                                        </p:attrNameLst>
                                      </p:cBhvr>
                                      <p:tavLst>
                                        <p:tav tm="0">
                                          <p:val>
                                            <p:strVal val="#ppt_x"/>
                                          </p:val>
                                        </p:tav>
                                        <p:tav tm="100000">
                                          <p:val>
                                            <p:strVal val="#ppt_x"/>
                                          </p:val>
                                        </p:tav>
                                      </p:tavLst>
                                    </p:anim>
                                    <p:anim calcmode="lin" valueType="num">
                                      <p:cBhvr>
                                        <p:cTn id="38" dur="2000" fill="hold"/>
                                        <p:tgtEl>
                                          <p:spTgt spid="512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22"/>
                                        </p:tgtEl>
                                        <p:attrNameLst>
                                          <p:attrName>style.visibility</p:attrName>
                                        </p:attrNameLst>
                                      </p:cBhvr>
                                      <p:to>
                                        <p:strVal val="visible"/>
                                      </p:to>
                                    </p:set>
                                    <p:anim calcmode="lin" valueType="num">
                                      <p:cBhvr additive="base">
                                        <p:cTn id="43" dur="2000" fill="hold"/>
                                        <p:tgtEl>
                                          <p:spTgt spid="51222"/>
                                        </p:tgtEl>
                                        <p:attrNameLst>
                                          <p:attrName>ppt_x</p:attrName>
                                        </p:attrNameLst>
                                      </p:cBhvr>
                                      <p:tavLst>
                                        <p:tav tm="0">
                                          <p:val>
                                            <p:strVal val="#ppt_x"/>
                                          </p:val>
                                        </p:tav>
                                        <p:tav tm="100000">
                                          <p:val>
                                            <p:strVal val="#ppt_x"/>
                                          </p:val>
                                        </p:tav>
                                      </p:tavLst>
                                    </p:anim>
                                    <p:anim calcmode="lin" valueType="num">
                                      <p:cBhvr additive="base">
                                        <p:cTn id="44" dur="2000" fill="hold"/>
                                        <p:tgtEl>
                                          <p:spTgt spid="512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1206"/>
                                        </p:tgtEl>
                                        <p:attrNameLst>
                                          <p:attrName>style.visibility</p:attrName>
                                        </p:attrNameLst>
                                      </p:cBhvr>
                                      <p:to>
                                        <p:strVal val="visible"/>
                                      </p:to>
                                    </p:set>
                                    <p:animEffect transition="in" filter="fade">
                                      <p:cBhvr>
                                        <p:cTn id="49" dur="2000"/>
                                        <p:tgtEl>
                                          <p:spTgt spid="51206"/>
                                        </p:tgtEl>
                                      </p:cBhvr>
                                    </p:animEffect>
                                    <p:anim calcmode="lin" valueType="num">
                                      <p:cBhvr>
                                        <p:cTn id="50" dur="2000" fill="hold"/>
                                        <p:tgtEl>
                                          <p:spTgt spid="51206"/>
                                        </p:tgtEl>
                                        <p:attrNameLst>
                                          <p:attrName>ppt_x</p:attrName>
                                        </p:attrNameLst>
                                      </p:cBhvr>
                                      <p:tavLst>
                                        <p:tav tm="0">
                                          <p:val>
                                            <p:strVal val="#ppt_x"/>
                                          </p:val>
                                        </p:tav>
                                        <p:tav tm="100000">
                                          <p:val>
                                            <p:strVal val="#ppt_x"/>
                                          </p:val>
                                        </p:tav>
                                      </p:tavLst>
                                    </p:anim>
                                    <p:anim calcmode="lin" valueType="num">
                                      <p:cBhvr>
                                        <p:cTn id="51" dur="2000" fill="hold"/>
                                        <p:tgtEl>
                                          <p:spTgt spid="5120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1216"/>
                                        </p:tgtEl>
                                        <p:attrNameLst>
                                          <p:attrName>style.visibility</p:attrName>
                                        </p:attrNameLst>
                                      </p:cBhvr>
                                      <p:to>
                                        <p:strVal val="visible"/>
                                      </p:to>
                                    </p:set>
                                    <p:animEffect transition="in" filter="fade">
                                      <p:cBhvr>
                                        <p:cTn id="56" dur="2000"/>
                                        <p:tgtEl>
                                          <p:spTgt spid="51216"/>
                                        </p:tgtEl>
                                      </p:cBhvr>
                                    </p:animEffect>
                                    <p:anim calcmode="lin" valueType="num">
                                      <p:cBhvr>
                                        <p:cTn id="57" dur="2000" fill="hold"/>
                                        <p:tgtEl>
                                          <p:spTgt spid="51216"/>
                                        </p:tgtEl>
                                        <p:attrNameLst>
                                          <p:attrName>ppt_x</p:attrName>
                                        </p:attrNameLst>
                                      </p:cBhvr>
                                      <p:tavLst>
                                        <p:tav tm="0">
                                          <p:val>
                                            <p:strVal val="#ppt_x"/>
                                          </p:val>
                                        </p:tav>
                                        <p:tav tm="100000">
                                          <p:val>
                                            <p:strVal val="#ppt_x"/>
                                          </p:val>
                                        </p:tav>
                                      </p:tavLst>
                                    </p:anim>
                                    <p:anim calcmode="lin" valueType="num">
                                      <p:cBhvr>
                                        <p:cTn id="58" dur="2000" fill="hold"/>
                                        <p:tgtEl>
                                          <p:spTgt spid="512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1208"/>
                                        </p:tgtEl>
                                        <p:attrNameLst>
                                          <p:attrName>style.visibility</p:attrName>
                                        </p:attrNameLst>
                                      </p:cBhvr>
                                      <p:to>
                                        <p:strVal val="visible"/>
                                      </p:to>
                                    </p:set>
                                    <p:animEffect transition="in" filter="fade">
                                      <p:cBhvr>
                                        <p:cTn id="63" dur="2000"/>
                                        <p:tgtEl>
                                          <p:spTgt spid="51208"/>
                                        </p:tgtEl>
                                      </p:cBhvr>
                                    </p:animEffect>
                                    <p:anim calcmode="lin" valueType="num">
                                      <p:cBhvr>
                                        <p:cTn id="64" dur="2000" fill="hold"/>
                                        <p:tgtEl>
                                          <p:spTgt spid="51208"/>
                                        </p:tgtEl>
                                        <p:attrNameLst>
                                          <p:attrName>ppt_x</p:attrName>
                                        </p:attrNameLst>
                                      </p:cBhvr>
                                      <p:tavLst>
                                        <p:tav tm="0">
                                          <p:val>
                                            <p:strVal val="#ppt_x"/>
                                          </p:val>
                                        </p:tav>
                                        <p:tav tm="100000">
                                          <p:val>
                                            <p:strVal val="#ppt_x"/>
                                          </p:val>
                                        </p:tav>
                                      </p:tavLst>
                                    </p:anim>
                                    <p:anim calcmode="lin" valueType="num">
                                      <p:cBhvr>
                                        <p:cTn id="65" dur="2000" fill="hold"/>
                                        <p:tgtEl>
                                          <p:spTgt spid="5120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1215"/>
                                        </p:tgtEl>
                                        <p:attrNameLst>
                                          <p:attrName>style.visibility</p:attrName>
                                        </p:attrNameLst>
                                      </p:cBhvr>
                                      <p:to>
                                        <p:strVal val="visible"/>
                                      </p:to>
                                    </p:set>
                                    <p:animEffect transition="in" filter="fade">
                                      <p:cBhvr>
                                        <p:cTn id="70" dur="2000"/>
                                        <p:tgtEl>
                                          <p:spTgt spid="51215"/>
                                        </p:tgtEl>
                                      </p:cBhvr>
                                    </p:animEffect>
                                    <p:anim calcmode="lin" valueType="num">
                                      <p:cBhvr>
                                        <p:cTn id="71" dur="2000" fill="hold"/>
                                        <p:tgtEl>
                                          <p:spTgt spid="51215"/>
                                        </p:tgtEl>
                                        <p:attrNameLst>
                                          <p:attrName>ppt_x</p:attrName>
                                        </p:attrNameLst>
                                      </p:cBhvr>
                                      <p:tavLst>
                                        <p:tav tm="0">
                                          <p:val>
                                            <p:strVal val="#ppt_x"/>
                                          </p:val>
                                        </p:tav>
                                        <p:tav tm="100000">
                                          <p:val>
                                            <p:strVal val="#ppt_x"/>
                                          </p:val>
                                        </p:tav>
                                      </p:tavLst>
                                    </p:anim>
                                    <p:anim calcmode="lin" valueType="num">
                                      <p:cBhvr>
                                        <p:cTn id="72" dur="2000" fill="hold"/>
                                        <p:tgtEl>
                                          <p:spTgt spid="512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1201"/>
                                        </p:tgtEl>
                                        <p:attrNameLst>
                                          <p:attrName>style.visibility</p:attrName>
                                        </p:attrNameLst>
                                      </p:cBhvr>
                                      <p:to>
                                        <p:strVal val="visible"/>
                                      </p:to>
                                    </p:set>
                                    <p:animEffect transition="in" filter="fade">
                                      <p:cBhvr>
                                        <p:cTn id="77" dur="2000"/>
                                        <p:tgtEl>
                                          <p:spTgt spid="51201"/>
                                        </p:tgtEl>
                                      </p:cBhvr>
                                    </p:animEffect>
                                    <p:anim calcmode="lin" valueType="num">
                                      <p:cBhvr>
                                        <p:cTn id="78" dur="2000" fill="hold"/>
                                        <p:tgtEl>
                                          <p:spTgt spid="51201"/>
                                        </p:tgtEl>
                                        <p:attrNameLst>
                                          <p:attrName>ppt_x</p:attrName>
                                        </p:attrNameLst>
                                      </p:cBhvr>
                                      <p:tavLst>
                                        <p:tav tm="0">
                                          <p:val>
                                            <p:strVal val="#ppt_x"/>
                                          </p:val>
                                        </p:tav>
                                        <p:tav tm="100000">
                                          <p:val>
                                            <p:strVal val="#ppt_x"/>
                                          </p:val>
                                        </p:tav>
                                      </p:tavLst>
                                    </p:anim>
                                    <p:anim calcmode="lin" valueType="num">
                                      <p:cBhvr>
                                        <p:cTn id="79" dur="2000" fill="hold"/>
                                        <p:tgtEl>
                                          <p:spTgt spid="5120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51214"/>
                                        </p:tgtEl>
                                        <p:attrNameLst>
                                          <p:attrName>style.visibility</p:attrName>
                                        </p:attrNameLst>
                                      </p:cBhvr>
                                      <p:to>
                                        <p:strVal val="visible"/>
                                      </p:to>
                                    </p:set>
                                    <p:animEffect transition="in" filter="fade">
                                      <p:cBhvr>
                                        <p:cTn id="84" dur="2000"/>
                                        <p:tgtEl>
                                          <p:spTgt spid="51214"/>
                                        </p:tgtEl>
                                      </p:cBhvr>
                                    </p:animEffect>
                                    <p:anim calcmode="lin" valueType="num">
                                      <p:cBhvr>
                                        <p:cTn id="85" dur="2000" fill="hold"/>
                                        <p:tgtEl>
                                          <p:spTgt spid="51214"/>
                                        </p:tgtEl>
                                        <p:attrNameLst>
                                          <p:attrName>ppt_x</p:attrName>
                                        </p:attrNameLst>
                                      </p:cBhvr>
                                      <p:tavLst>
                                        <p:tav tm="0">
                                          <p:val>
                                            <p:strVal val="#ppt_x"/>
                                          </p:val>
                                        </p:tav>
                                        <p:tav tm="100000">
                                          <p:val>
                                            <p:strVal val="#ppt_x"/>
                                          </p:val>
                                        </p:tav>
                                      </p:tavLst>
                                    </p:anim>
                                    <p:anim calcmode="lin" valueType="num">
                                      <p:cBhvr>
                                        <p:cTn id="86" dur="2000" fill="hold"/>
                                        <p:tgtEl>
                                          <p:spTgt spid="5121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2000"/>
                                        <p:tgtEl>
                                          <p:spTgt spid="38"/>
                                        </p:tgtEl>
                                      </p:cBhvr>
                                    </p:animEffect>
                                    <p:anim calcmode="lin" valueType="num">
                                      <p:cBhvr>
                                        <p:cTn id="92" dur="2000" fill="hold"/>
                                        <p:tgtEl>
                                          <p:spTgt spid="38"/>
                                        </p:tgtEl>
                                        <p:attrNameLst>
                                          <p:attrName>ppt_x</p:attrName>
                                        </p:attrNameLst>
                                      </p:cBhvr>
                                      <p:tavLst>
                                        <p:tav tm="0">
                                          <p:val>
                                            <p:strVal val="#ppt_x"/>
                                          </p:val>
                                        </p:tav>
                                        <p:tav tm="100000">
                                          <p:val>
                                            <p:strVal val="#ppt_x"/>
                                          </p:val>
                                        </p:tav>
                                      </p:tavLst>
                                    </p:anim>
                                    <p:anim calcmode="lin" valueType="num">
                                      <p:cBhvr>
                                        <p:cTn id="93" dur="2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51209"/>
                                        </p:tgtEl>
                                        <p:attrNameLst>
                                          <p:attrName>style.visibility</p:attrName>
                                        </p:attrNameLst>
                                      </p:cBhvr>
                                      <p:to>
                                        <p:strVal val="visible"/>
                                      </p:to>
                                    </p:set>
                                    <p:animEffect transition="in" filter="fade">
                                      <p:cBhvr>
                                        <p:cTn id="98" dur="2000"/>
                                        <p:tgtEl>
                                          <p:spTgt spid="51209"/>
                                        </p:tgtEl>
                                      </p:cBhvr>
                                    </p:animEffect>
                                    <p:anim calcmode="lin" valueType="num">
                                      <p:cBhvr>
                                        <p:cTn id="99" dur="2000" fill="hold"/>
                                        <p:tgtEl>
                                          <p:spTgt spid="51209"/>
                                        </p:tgtEl>
                                        <p:attrNameLst>
                                          <p:attrName>ppt_x</p:attrName>
                                        </p:attrNameLst>
                                      </p:cBhvr>
                                      <p:tavLst>
                                        <p:tav tm="0">
                                          <p:val>
                                            <p:strVal val="#ppt_x"/>
                                          </p:val>
                                        </p:tav>
                                        <p:tav tm="100000">
                                          <p:val>
                                            <p:strVal val="#ppt_x"/>
                                          </p:val>
                                        </p:tav>
                                      </p:tavLst>
                                    </p:anim>
                                    <p:anim calcmode="lin" valueType="num">
                                      <p:cBhvr>
                                        <p:cTn id="100" dur="2000" fill="hold"/>
                                        <p:tgtEl>
                                          <p:spTgt spid="512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animBg="1"/>
      <p:bldP spid="51202" grpId="0" animBg="1"/>
      <p:bldP spid="51203" grpId="0" animBg="1"/>
      <p:bldP spid="51205" grpId="0" animBg="1"/>
      <p:bldP spid="51206" grpId="0" animBg="1"/>
      <p:bldP spid="51208" grpId="0" animBg="1"/>
      <p:bldP spid="51209" grpId="0" animBg="1"/>
      <p:bldP spid="51214" grpId="0"/>
      <p:bldP spid="51215" grpId="0"/>
      <p:bldP spid="51216" grpId="0"/>
      <p:bldP spid="51220" grpId="0"/>
      <p:bldP spid="51221" grpId="0"/>
      <p:bldP spid="51222" grpId="0"/>
      <p:bldP spid="51227" grpId="0" autoUpdateAnimBg="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p:cNvSpPr>
            <a:spLocks/>
          </p:cNvSpPr>
          <p:nvPr/>
        </p:nvSpPr>
        <p:spPr bwMode="auto">
          <a:xfrm>
            <a:off x="705590" y="2065867"/>
            <a:ext cx="7162061" cy="22903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1100"/>
              </a:spcBef>
              <a:defRPr/>
            </a:pPr>
            <a:r>
              <a:rPr lang="en-GB" sz="2400" dirty="0">
                <a:solidFill>
                  <a:srgbClr val="006577"/>
                </a:solidFill>
                <a:ea typeface="Lato Light" pitchFamily="34" charset="0"/>
                <a:cs typeface="Lato Light" pitchFamily="34" charset="0"/>
                <a:sym typeface="Lato Bold" charset="0"/>
              </a:rPr>
              <a:t>If a vulnerable client has their gas turned off, </a:t>
            </a:r>
            <a:r>
              <a:rPr lang="en-GB" sz="2400" dirty="0" smtClean="0">
                <a:solidFill>
                  <a:srgbClr val="006577"/>
                </a:solidFill>
                <a:ea typeface="Lato Light" pitchFamily="34" charset="0"/>
                <a:cs typeface="Lato Light" pitchFamily="34" charset="0"/>
                <a:sym typeface="Lato Bold" charset="0"/>
              </a:rPr>
              <a:t>your organisation </a:t>
            </a:r>
            <a:r>
              <a:rPr lang="en-GB" sz="2400" dirty="0">
                <a:solidFill>
                  <a:srgbClr val="006577"/>
                </a:solidFill>
                <a:ea typeface="Lato Light" pitchFamily="34" charset="0"/>
                <a:cs typeface="Lato Light" pitchFamily="34" charset="0"/>
                <a:sym typeface="Lato Bold" charset="0"/>
              </a:rPr>
              <a:t>should aim to ensure there is a procedure to follow to provide emergency heating/cooking and help to address any problems that </a:t>
            </a:r>
            <a:r>
              <a:rPr lang="en-GB" sz="2400" dirty="0" smtClean="0">
                <a:solidFill>
                  <a:srgbClr val="006577"/>
                </a:solidFill>
                <a:ea typeface="Lato Light" pitchFamily="34" charset="0"/>
                <a:cs typeface="Lato Light" pitchFamily="34" charset="0"/>
                <a:sym typeface="Lato Bold" charset="0"/>
              </a:rPr>
              <a:t>arise. Get to know what your organisation’s policy and practice is.</a:t>
            </a:r>
            <a:endParaRPr lang="en-GB" sz="2400" dirty="0">
              <a:solidFill>
                <a:srgbClr val="006577"/>
              </a:solidFill>
              <a:ea typeface="Lato Light" pitchFamily="34" charset="0"/>
              <a:cs typeface="Lato Light" pitchFamily="34" charset="0"/>
              <a:sym typeface="Lato Bold" charset="0"/>
            </a:endParaRPr>
          </a:p>
          <a:p>
            <a:pPr>
              <a:spcBef>
                <a:spcPts val="1100"/>
              </a:spcBef>
              <a:defRPr/>
            </a:pPr>
            <a:r>
              <a:rPr lang="en-GB" sz="2400" dirty="0">
                <a:solidFill>
                  <a:srgbClr val="006577"/>
                </a:solidFill>
                <a:ea typeface="Lato Light" pitchFamily="34" charset="0"/>
                <a:cs typeface="Lato Light" pitchFamily="34" charset="0"/>
                <a:sym typeface="Lato Bold" charset="0"/>
              </a:rPr>
              <a:t>See the </a:t>
            </a:r>
            <a:r>
              <a:rPr lang="en-GB" sz="2400" dirty="0" smtClean="0">
                <a:solidFill>
                  <a:srgbClr val="006577"/>
                </a:solidFill>
                <a:ea typeface="Lato Light" pitchFamily="34" charset="0"/>
                <a:cs typeface="Lato Light" pitchFamily="34" charset="0"/>
                <a:sym typeface="Lato Bold" charset="0"/>
              </a:rPr>
              <a:t>Think CO FAQs </a:t>
            </a:r>
            <a:r>
              <a:rPr lang="en-GB" sz="2400" dirty="0">
                <a:solidFill>
                  <a:srgbClr val="006577"/>
                </a:solidFill>
                <a:ea typeface="Lato Light" pitchFamily="34" charset="0"/>
                <a:cs typeface="Lato Light" pitchFamily="34" charset="0"/>
                <a:sym typeface="Lato Bold" charset="0"/>
              </a:rPr>
              <a:t>sheet </a:t>
            </a:r>
            <a:r>
              <a:rPr lang="en-GB" sz="2400" dirty="0" smtClean="0">
                <a:solidFill>
                  <a:srgbClr val="006577"/>
                </a:solidFill>
                <a:ea typeface="Lato Light" pitchFamily="34" charset="0"/>
                <a:cs typeface="Lato Light" pitchFamily="34" charset="0"/>
                <a:sym typeface="Lato Bold" charset="0"/>
              </a:rPr>
              <a:t>and your organisation’s policy for </a:t>
            </a:r>
            <a:r>
              <a:rPr lang="en-GB" sz="2400" dirty="0">
                <a:solidFill>
                  <a:srgbClr val="006577"/>
                </a:solidFill>
                <a:ea typeface="Lato Light" pitchFamily="34" charset="0"/>
                <a:cs typeface="Lato Light" pitchFamily="34" charset="0"/>
                <a:sym typeface="Lato Bold" charset="0"/>
              </a:rPr>
              <a:t>ideas of who to contact </a:t>
            </a:r>
            <a:r>
              <a:rPr lang="en-GB" sz="2400" dirty="0" smtClean="0">
                <a:solidFill>
                  <a:srgbClr val="006577"/>
                </a:solidFill>
                <a:ea typeface="Lato Light" pitchFamily="34" charset="0"/>
                <a:cs typeface="Lato Light" pitchFamily="34" charset="0"/>
                <a:sym typeface="Lato Bold" charset="0"/>
              </a:rPr>
              <a:t>to </a:t>
            </a:r>
            <a:r>
              <a:rPr lang="en-GB" sz="2400" dirty="0">
                <a:solidFill>
                  <a:srgbClr val="006577"/>
                </a:solidFill>
                <a:ea typeface="Lato Light" pitchFamily="34" charset="0"/>
                <a:cs typeface="Lato Light" pitchFamily="34" charset="0"/>
                <a:sym typeface="Lato Bold" charset="0"/>
              </a:rPr>
              <a:t>help with </a:t>
            </a:r>
            <a:r>
              <a:rPr lang="en-GB" sz="2400" dirty="0" smtClean="0">
                <a:solidFill>
                  <a:srgbClr val="006577"/>
                </a:solidFill>
                <a:ea typeface="Lato Light" pitchFamily="34" charset="0"/>
                <a:cs typeface="Lato Light" pitchFamily="34" charset="0"/>
                <a:sym typeface="Lato Bold" charset="0"/>
              </a:rPr>
              <a:t>servicing, </a:t>
            </a:r>
            <a:r>
              <a:rPr lang="en-GB" sz="2400" dirty="0">
                <a:solidFill>
                  <a:srgbClr val="006577"/>
                </a:solidFill>
                <a:ea typeface="Lato Light" pitchFamily="34" charset="0"/>
                <a:cs typeface="Lato Light" pitchFamily="34" charset="0"/>
                <a:sym typeface="Lato Bold" charset="0"/>
              </a:rPr>
              <a:t>new </a:t>
            </a:r>
            <a:r>
              <a:rPr lang="en-GB" sz="2400" dirty="0" smtClean="0">
                <a:solidFill>
                  <a:srgbClr val="006577"/>
                </a:solidFill>
                <a:ea typeface="Lato Light" pitchFamily="34" charset="0"/>
                <a:cs typeface="Lato Light" pitchFamily="34" charset="0"/>
                <a:sym typeface="Lato Bold" charset="0"/>
              </a:rPr>
              <a:t>boilers, heaters, cooking appliances etc…</a:t>
            </a:r>
            <a:endParaRPr lang="en-GB" sz="2400" dirty="0">
              <a:solidFill>
                <a:srgbClr val="006577"/>
              </a:solidFill>
              <a:ea typeface="Lato Light" pitchFamily="34" charset="0"/>
              <a:cs typeface="Lato Light" pitchFamily="34" charset="0"/>
              <a:sym typeface="Lato Bold" charset="0"/>
            </a:endParaRPr>
          </a:p>
        </p:txBody>
      </p:sp>
      <p:sp>
        <p:nvSpPr>
          <p:cNvPr id="5122" name="AutoShape 2"/>
          <p:cNvSpPr>
            <a:spLocks/>
          </p:cNvSpPr>
          <p:nvPr/>
        </p:nvSpPr>
        <p:spPr bwMode="auto">
          <a:xfrm>
            <a:off x="705589" y="1049867"/>
            <a:ext cx="7902603" cy="602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2800" b="1" dirty="0" err="1">
                <a:solidFill>
                  <a:srgbClr val="006577"/>
                </a:solidFill>
                <a:cs typeface="Lato Black" charset="0"/>
                <a:sym typeface="Lato Black" charset="0"/>
              </a:rPr>
              <a:t>What</a:t>
            </a:r>
            <a:r>
              <a:rPr lang="es-ES" sz="2800" b="1" dirty="0">
                <a:solidFill>
                  <a:srgbClr val="006577"/>
                </a:solidFill>
                <a:cs typeface="Lato Black" charset="0"/>
                <a:sym typeface="Lato Black" charset="0"/>
              </a:rPr>
              <a:t> </a:t>
            </a:r>
            <a:r>
              <a:rPr lang="es-ES" sz="2800" b="1" dirty="0" err="1">
                <a:solidFill>
                  <a:srgbClr val="006577"/>
                </a:solidFill>
                <a:cs typeface="Lato Black" charset="0"/>
                <a:sym typeface="Lato Black" charset="0"/>
              </a:rPr>
              <a:t>happens</a:t>
            </a:r>
            <a:r>
              <a:rPr lang="es-ES" sz="2800" b="1" dirty="0">
                <a:solidFill>
                  <a:srgbClr val="006577"/>
                </a:solidFill>
                <a:cs typeface="Lato Black" charset="0"/>
                <a:sym typeface="Lato Black" charset="0"/>
              </a:rPr>
              <a:t> </a:t>
            </a:r>
            <a:r>
              <a:rPr lang="es-ES" sz="2800" b="1" dirty="0" err="1">
                <a:solidFill>
                  <a:srgbClr val="006577"/>
                </a:solidFill>
                <a:cs typeface="Lato Black" charset="0"/>
                <a:sym typeface="Lato Black" charset="0"/>
              </a:rPr>
              <a:t>if</a:t>
            </a:r>
            <a:r>
              <a:rPr lang="es-ES" sz="2800" b="1" dirty="0">
                <a:solidFill>
                  <a:srgbClr val="006577"/>
                </a:solidFill>
                <a:cs typeface="Lato Black" charset="0"/>
                <a:sym typeface="Lato Black" charset="0"/>
              </a:rPr>
              <a:t> </a:t>
            </a:r>
            <a:r>
              <a:rPr lang="es-ES" sz="2800" b="1" dirty="0" err="1">
                <a:solidFill>
                  <a:srgbClr val="006577"/>
                </a:solidFill>
                <a:cs typeface="Lato Black" charset="0"/>
                <a:sym typeface="Lato Black" charset="0"/>
              </a:rPr>
              <a:t>the</a:t>
            </a:r>
            <a:r>
              <a:rPr lang="es-ES" sz="2800" b="1" dirty="0">
                <a:solidFill>
                  <a:srgbClr val="006577"/>
                </a:solidFill>
                <a:cs typeface="Lato Black" charset="0"/>
                <a:sym typeface="Lato Black" charset="0"/>
              </a:rPr>
              <a:t> gas </a:t>
            </a:r>
            <a:r>
              <a:rPr lang="es-ES" sz="2800" b="1" dirty="0" err="1">
                <a:solidFill>
                  <a:srgbClr val="006577"/>
                </a:solidFill>
                <a:cs typeface="Lato Black" charset="0"/>
                <a:sym typeface="Lato Black" charset="0"/>
              </a:rPr>
              <a:t>is</a:t>
            </a:r>
            <a:r>
              <a:rPr lang="es-ES" sz="2800" b="1" dirty="0">
                <a:solidFill>
                  <a:srgbClr val="006577"/>
                </a:solidFill>
                <a:cs typeface="Lato Black" charset="0"/>
                <a:sym typeface="Lato Black" charset="0"/>
              </a:rPr>
              <a:t> </a:t>
            </a:r>
            <a:r>
              <a:rPr lang="es-ES" sz="2800" b="1" dirty="0" err="1">
                <a:solidFill>
                  <a:srgbClr val="006577"/>
                </a:solidFill>
                <a:cs typeface="Lato Black" charset="0"/>
                <a:sym typeface="Lato Black" charset="0"/>
              </a:rPr>
              <a:t>turned</a:t>
            </a:r>
            <a:r>
              <a:rPr lang="es-ES" sz="2800" b="1" dirty="0">
                <a:solidFill>
                  <a:srgbClr val="006577"/>
                </a:solidFill>
                <a:cs typeface="Lato Black" charset="0"/>
                <a:sym typeface="Lato Black" charset="0"/>
              </a:rPr>
              <a:t> off?</a:t>
            </a:r>
            <a:endParaRPr lang="es-ES" sz="2800" dirty="0">
              <a:solidFill>
                <a:srgbClr val="006577"/>
              </a:solidFill>
              <a:cs typeface="Calibri" charset="0"/>
            </a:endParaRPr>
          </a:p>
        </p:txBody>
      </p:sp>
    </p:spTree>
    <p:extLst>
      <p:ext uri="{BB962C8B-B14F-4D97-AF65-F5344CB8AC3E}">
        <p14:creationId xmlns:p14="http://schemas.microsoft.com/office/powerpoint/2010/main" val="70480586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1+#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121"/>
                                        </p:tgtEl>
                                        <p:attrNameLst>
                                          <p:attrName>style.visibility</p:attrName>
                                        </p:attrNameLst>
                                      </p:cBhvr>
                                      <p:to>
                                        <p:strVal val="visible"/>
                                      </p:to>
                                    </p:set>
                                    <p:anim calcmode="lin" valueType="num">
                                      <p:cBhvr additive="base">
                                        <p:cTn id="12" dur="500" fill="hold"/>
                                        <p:tgtEl>
                                          <p:spTgt spid="5121"/>
                                        </p:tgtEl>
                                        <p:attrNameLst>
                                          <p:attrName>ppt_x</p:attrName>
                                        </p:attrNameLst>
                                      </p:cBhvr>
                                      <p:tavLst>
                                        <p:tav tm="0">
                                          <p:val>
                                            <p:strVal val="1+#ppt_w/2"/>
                                          </p:val>
                                        </p:tav>
                                        <p:tav tm="100000">
                                          <p:val>
                                            <p:strVal val="#ppt_x"/>
                                          </p:val>
                                        </p:tav>
                                      </p:tavLst>
                                    </p:anim>
                                    <p:anim calcmode="lin" valueType="num">
                                      <p:cBhvr additive="base">
                                        <p:cTn id="13" dur="500" fill="hold"/>
                                        <p:tgtEl>
                                          <p:spTgt spid="512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12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1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autoUpdateAnimBg="0"/>
      <p:bldP spid="512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a:xfrm>
            <a:off x="539443" y="2427668"/>
            <a:ext cx="5590424" cy="3632345"/>
          </a:xfrm>
        </p:spPr>
        <p:txBody>
          <a:bodyPr>
            <a:normAutofit fontScale="85000" lnSpcReduction="10000"/>
          </a:bodyPr>
          <a:lstStyle/>
          <a:p>
            <a:r>
              <a:rPr lang="en-US" sz="2400" dirty="0" smtClean="0"/>
              <a:t>Read the ‘Think CO’ handout</a:t>
            </a:r>
          </a:p>
          <a:p>
            <a:r>
              <a:rPr lang="en-US" sz="2400" dirty="0" smtClean="0"/>
              <a:t>Encourage your clients to get their gas appliances checked annually and to always use a Gas Safe Registered engineer (</a:t>
            </a:r>
            <a:r>
              <a:rPr lang="en-US" sz="2400" dirty="0" smtClean="0">
                <a:hlinkClick r:id="rId2"/>
              </a:rPr>
              <a:t>www.gassaferegister.co.uk</a:t>
            </a:r>
            <a:r>
              <a:rPr lang="en-US" sz="2400" dirty="0" smtClean="0"/>
              <a:t> / </a:t>
            </a:r>
            <a:r>
              <a:rPr lang="en-GB" sz="2400" dirty="0"/>
              <a:t>0800 408 </a:t>
            </a:r>
            <a:r>
              <a:rPr lang="en-GB" sz="2400" dirty="0" smtClean="0"/>
              <a:t>5500</a:t>
            </a:r>
            <a:r>
              <a:rPr lang="en-US" sz="2400" dirty="0" smtClean="0"/>
              <a:t>)</a:t>
            </a:r>
          </a:p>
          <a:p>
            <a:r>
              <a:rPr lang="en-US" sz="2400" dirty="0" smtClean="0"/>
              <a:t>Encourage clients to sweep any chimneys regularly</a:t>
            </a:r>
          </a:p>
          <a:p>
            <a:r>
              <a:rPr lang="en-US" sz="2400" dirty="0"/>
              <a:t>Advise clients to fit an audible CO alarm and make sure it meets the BS EN 50291 </a:t>
            </a:r>
            <a:r>
              <a:rPr lang="en-US" sz="2400" dirty="0" smtClean="0"/>
              <a:t>standard</a:t>
            </a:r>
          </a:p>
          <a:p>
            <a:r>
              <a:rPr lang="en-US" sz="2400" dirty="0" smtClean="0"/>
              <a:t>Look </a:t>
            </a:r>
            <a:r>
              <a:rPr lang="en-US" sz="2400" dirty="0"/>
              <a:t>out for the poster</a:t>
            </a:r>
          </a:p>
          <a:p>
            <a:r>
              <a:rPr lang="en-US" sz="2400" dirty="0"/>
              <a:t>Listen to your clients</a:t>
            </a:r>
          </a:p>
          <a:p>
            <a:endParaRPr lang="en-US" sz="2400" dirty="0" smtClean="0"/>
          </a:p>
        </p:txBody>
      </p:sp>
      <p:sp>
        <p:nvSpPr>
          <p:cNvPr id="4" name="Date Placeholder 3"/>
          <p:cNvSpPr>
            <a:spLocks noGrp="1"/>
          </p:cNvSpPr>
          <p:nvPr>
            <p:ph type="dt" sz="half" idx="10"/>
          </p:nvPr>
        </p:nvSpPr>
        <p:spPr/>
        <p:txBody>
          <a:bodyPr/>
          <a:lstStyle/>
          <a:p>
            <a:endParaRPr lang="en-GB" dirty="0"/>
          </a:p>
        </p:txBody>
      </p:sp>
      <p:sp>
        <p:nvSpPr>
          <p:cNvPr id="6" name="Content Placeholder 5"/>
          <p:cNvSpPr>
            <a:spLocks noGrp="1"/>
          </p:cNvSpPr>
          <p:nvPr>
            <p:ph sz="quarter" idx="13"/>
          </p:nvPr>
        </p:nvSpPr>
        <p:spPr/>
        <p:txBody>
          <a:bodyPr/>
          <a:lstStyle/>
          <a:p>
            <a:r>
              <a:rPr lang="en-US" dirty="0" smtClean="0"/>
              <a:t>Finally – the ‘Think CO’ Top Tips</a:t>
            </a:r>
            <a:endParaRPr lang="en-US" dirty="0"/>
          </a:p>
        </p:txBody>
      </p:sp>
      <p:pic>
        <p:nvPicPr>
          <p:cNvPr id="5" name="Picture 4"/>
          <p:cNvPicPr>
            <a:picLocks noChangeAspect="1"/>
          </p:cNvPicPr>
          <p:nvPr/>
        </p:nvPicPr>
        <p:blipFill>
          <a:blip r:embed="rId3"/>
          <a:stretch>
            <a:fillRect/>
          </a:stretch>
        </p:blipFill>
        <p:spPr>
          <a:xfrm>
            <a:off x="6455351" y="2954529"/>
            <a:ext cx="2484000" cy="2211490"/>
          </a:xfrm>
          <a:prstGeom prst="rect">
            <a:avLst/>
          </a:prstGeom>
        </p:spPr>
      </p:pic>
    </p:spTree>
    <p:extLst>
      <p:ext uri="{BB962C8B-B14F-4D97-AF65-F5344CB8AC3E}">
        <p14:creationId xmlns:p14="http://schemas.microsoft.com/office/powerpoint/2010/main" val="2095101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43" y="904543"/>
            <a:ext cx="8072900" cy="630115"/>
          </a:xfrm>
        </p:spPr>
        <p:txBody>
          <a:bodyPr>
            <a:normAutofit/>
          </a:bodyPr>
          <a:lstStyle/>
          <a:p>
            <a:r>
              <a:rPr lang="en-US" dirty="0" smtClean="0"/>
              <a:t>Quiz</a:t>
            </a:r>
            <a:endParaRPr lang="en-US" dirty="0"/>
          </a:p>
        </p:txBody>
      </p:sp>
      <p:sp>
        <p:nvSpPr>
          <p:cNvPr id="3" name="Content Placeholder 2"/>
          <p:cNvSpPr>
            <a:spLocks noGrp="1"/>
          </p:cNvSpPr>
          <p:nvPr>
            <p:ph idx="1"/>
          </p:nvPr>
        </p:nvSpPr>
        <p:spPr>
          <a:xfrm>
            <a:off x="539443" y="1534659"/>
            <a:ext cx="8072900" cy="5163854"/>
          </a:xfrm>
        </p:spPr>
        <p:txBody>
          <a:bodyPr>
            <a:normAutofit/>
          </a:bodyPr>
          <a:lstStyle/>
          <a:p>
            <a:r>
              <a:rPr lang="en-US" sz="2400" dirty="0" smtClean="0"/>
              <a:t>How many people on average die p.a. from CO poisoning in UK?</a:t>
            </a:r>
          </a:p>
          <a:p>
            <a:r>
              <a:rPr lang="en-US" sz="2400" dirty="0" smtClean="0"/>
              <a:t>What circumstances generates carbon monoxide gas?</a:t>
            </a:r>
          </a:p>
          <a:p>
            <a:r>
              <a:rPr lang="en-US" sz="2400" dirty="0" smtClean="0"/>
              <a:t>What </a:t>
            </a:r>
            <a:r>
              <a:rPr lang="en-US" sz="2400" dirty="0" err="1" smtClean="0"/>
              <a:t>colour</a:t>
            </a:r>
            <a:r>
              <a:rPr lang="en-US" sz="2400" dirty="0" smtClean="0"/>
              <a:t> gas flame do you need to be wary of?</a:t>
            </a:r>
          </a:p>
          <a:p>
            <a:r>
              <a:rPr lang="en-US" sz="2400" dirty="0" smtClean="0"/>
              <a:t>What are the main sources of CO in the home?</a:t>
            </a:r>
          </a:p>
          <a:p>
            <a:r>
              <a:rPr lang="en-US" sz="2400" dirty="0" smtClean="0"/>
              <a:t>What are similarities between a bad hangover and CO poisoning?</a:t>
            </a:r>
          </a:p>
          <a:p>
            <a:r>
              <a:rPr lang="en-US" sz="2400" dirty="0" smtClean="0"/>
              <a:t>What kind of engineer should service your boiler?</a:t>
            </a:r>
          </a:p>
          <a:p>
            <a:r>
              <a:rPr lang="en-US" sz="2400" dirty="0" smtClean="0"/>
              <a:t>What are the dates of Gas Safe Week in 2017?</a:t>
            </a:r>
          </a:p>
          <a:p>
            <a:r>
              <a:rPr lang="en-US" sz="2400" dirty="0" smtClean="0"/>
              <a:t>What should you look for in a CO detector?</a:t>
            </a:r>
          </a:p>
          <a:p>
            <a:r>
              <a:rPr lang="en-US" sz="2400" dirty="0" smtClean="0"/>
              <a:t>Why might CO prevention reduce hospital admissions?</a:t>
            </a:r>
          </a:p>
          <a:p>
            <a:r>
              <a:rPr lang="en-US" sz="2400" dirty="0" smtClean="0"/>
              <a:t>Why might SMART meters help reduce CO problems?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56328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1"/>
          <p:cNvSpPr>
            <a:spLocks/>
          </p:cNvSpPr>
          <p:nvPr/>
        </p:nvSpPr>
        <p:spPr bwMode="auto">
          <a:xfrm>
            <a:off x="683835" y="6033276"/>
            <a:ext cx="3119302" cy="4939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1100"/>
              </a:spcBef>
              <a:defRPr/>
            </a:pPr>
            <a:r>
              <a:rPr lang="es-ES" sz="1200" dirty="0">
                <a:solidFill>
                  <a:srgbClr val="006577"/>
                </a:solidFill>
                <a:ea typeface="Lato Bold" pitchFamily="34" charset="0"/>
                <a:cs typeface="Lato Bold" pitchFamily="34" charset="0"/>
                <a:sym typeface="Lato Bold" charset="0"/>
              </a:rPr>
              <a:t>GSC </a:t>
            </a:r>
            <a:r>
              <a:rPr lang="es-ES" sz="1200" dirty="0" err="1">
                <a:solidFill>
                  <a:srgbClr val="006577"/>
                </a:solidFill>
                <a:ea typeface="Lato Light" pitchFamily="34" charset="0"/>
                <a:cs typeface="Lato Light" pitchFamily="34" charset="0"/>
                <a:sym typeface="Lato Regular" charset="0"/>
              </a:rPr>
              <a:t>is</a:t>
            </a:r>
            <a:r>
              <a:rPr lang="es-ES" sz="1200" dirty="0">
                <a:solidFill>
                  <a:srgbClr val="006577"/>
                </a:solidFill>
                <a:ea typeface="Lato Light" pitchFamily="34" charset="0"/>
                <a:cs typeface="Lato Light" pitchFamily="34" charset="0"/>
                <a:sym typeface="Lato Regular" charset="0"/>
              </a:rPr>
              <a:t> a </a:t>
            </a:r>
            <a:r>
              <a:rPr lang="es-ES" sz="1200" dirty="0" err="1">
                <a:solidFill>
                  <a:srgbClr val="006577"/>
                </a:solidFill>
                <a:ea typeface="Lato Light" pitchFamily="34" charset="0"/>
                <a:cs typeface="Lato Light" pitchFamily="34" charset="0"/>
                <a:sym typeface="Lato Regular" charset="0"/>
              </a:rPr>
              <a:t>registered</a:t>
            </a:r>
            <a:r>
              <a:rPr lang="es-ES" sz="1200" dirty="0">
                <a:solidFill>
                  <a:srgbClr val="006577"/>
                </a:solidFill>
                <a:ea typeface="Lato Light" pitchFamily="34" charset="0"/>
                <a:cs typeface="Lato Light" pitchFamily="34" charset="0"/>
                <a:sym typeface="Lato Regular" charset="0"/>
              </a:rPr>
              <a:t> </a:t>
            </a:r>
            <a:r>
              <a:rPr lang="es-ES" sz="1200" dirty="0" err="1">
                <a:solidFill>
                  <a:srgbClr val="006577"/>
                </a:solidFill>
                <a:ea typeface="Lato Light" pitchFamily="34" charset="0"/>
                <a:cs typeface="Lato Light" pitchFamily="34" charset="0"/>
                <a:sym typeface="Lato Regular" charset="0"/>
              </a:rPr>
              <a:t>charity</a:t>
            </a:r>
            <a:r>
              <a:rPr lang="es-ES" sz="1200" dirty="0">
                <a:solidFill>
                  <a:srgbClr val="006577"/>
                </a:solidFill>
                <a:ea typeface="Lato Light" pitchFamily="34" charset="0"/>
                <a:cs typeface="Lato Light" pitchFamily="34" charset="0"/>
                <a:sym typeface="Lato Regular" charset="0"/>
              </a:rPr>
              <a:t> in </a:t>
            </a:r>
            <a:r>
              <a:rPr lang="es-ES" sz="1200" dirty="0" err="1">
                <a:solidFill>
                  <a:srgbClr val="006577"/>
                </a:solidFill>
                <a:ea typeface="Lato Light" pitchFamily="34" charset="0"/>
                <a:cs typeface="Lato Light" pitchFamily="34" charset="0"/>
                <a:sym typeface="Lato Regular" charset="0"/>
              </a:rPr>
              <a:t>England</a:t>
            </a:r>
            <a:r>
              <a:rPr lang="es-ES" sz="1200" dirty="0">
                <a:solidFill>
                  <a:srgbClr val="006577"/>
                </a:solidFill>
                <a:ea typeface="Lato Light" pitchFamily="34" charset="0"/>
                <a:cs typeface="Lato Light" pitchFamily="34" charset="0"/>
                <a:sym typeface="Lato Regular" charset="0"/>
              </a:rPr>
              <a:t>. </a:t>
            </a:r>
            <a:br>
              <a:rPr lang="es-ES" sz="1200" dirty="0">
                <a:solidFill>
                  <a:srgbClr val="006577"/>
                </a:solidFill>
                <a:ea typeface="Lato Light" pitchFamily="34" charset="0"/>
                <a:cs typeface="Lato Light" pitchFamily="34" charset="0"/>
                <a:sym typeface="Lato Regular" charset="0"/>
              </a:rPr>
            </a:br>
            <a:r>
              <a:rPr lang="es-ES" sz="1200" dirty="0" err="1">
                <a:solidFill>
                  <a:srgbClr val="006577"/>
                </a:solidFill>
                <a:ea typeface="Lato Light" pitchFamily="34" charset="0"/>
                <a:cs typeface="Lato Light" pitchFamily="34" charset="0"/>
                <a:sym typeface="Lato Regular" charset="0"/>
              </a:rPr>
              <a:t>Charity</a:t>
            </a:r>
            <a:r>
              <a:rPr lang="es-ES" sz="1200" dirty="0">
                <a:solidFill>
                  <a:srgbClr val="006577"/>
                </a:solidFill>
                <a:ea typeface="Lato Light" pitchFamily="34" charset="0"/>
                <a:cs typeface="Lato Light" pitchFamily="34" charset="0"/>
                <a:sym typeface="Lato Regular" charset="0"/>
              </a:rPr>
              <a:t> </a:t>
            </a:r>
            <a:r>
              <a:rPr lang="es-ES" sz="1200" dirty="0" err="1">
                <a:solidFill>
                  <a:srgbClr val="006577"/>
                </a:solidFill>
                <a:ea typeface="Lato Light" pitchFamily="34" charset="0"/>
                <a:cs typeface="Lato Light" pitchFamily="34" charset="0"/>
                <a:sym typeface="Lato Regular" charset="0"/>
              </a:rPr>
              <a:t>number</a:t>
            </a:r>
            <a:r>
              <a:rPr lang="es-ES" sz="1200" dirty="0">
                <a:solidFill>
                  <a:srgbClr val="006577"/>
                </a:solidFill>
                <a:ea typeface="Lato Light" pitchFamily="34" charset="0"/>
                <a:cs typeface="Lato Light" pitchFamily="34" charset="0"/>
                <a:sym typeface="Lato Regular" charset="0"/>
              </a:rPr>
              <a:t> 1131987</a:t>
            </a:r>
            <a:endParaRPr lang="es-ES" sz="1200" dirty="0">
              <a:solidFill>
                <a:srgbClr val="006577"/>
              </a:solidFill>
              <a:ea typeface="Lato Light" pitchFamily="34" charset="0"/>
              <a:cs typeface="Lato Light" pitchFamily="34" charset="0"/>
            </a:endParaRPr>
          </a:p>
        </p:txBody>
      </p:sp>
      <p:sp>
        <p:nvSpPr>
          <p:cNvPr id="4098" name="AutoShape 2"/>
          <p:cNvSpPr>
            <a:spLocks/>
          </p:cNvSpPr>
          <p:nvPr/>
        </p:nvSpPr>
        <p:spPr bwMode="auto">
          <a:xfrm>
            <a:off x="652670" y="1270163"/>
            <a:ext cx="7375714" cy="970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dirty="0">
              <a:solidFill>
                <a:srgbClr val="006577"/>
              </a:solidFill>
              <a:cs typeface="Lato Light" charset="0"/>
              <a:sym typeface="Lato Light" charset="0"/>
            </a:endParaRPr>
          </a:p>
        </p:txBody>
      </p:sp>
      <p:sp>
        <p:nvSpPr>
          <p:cNvPr id="4099" name="AutoShape 3"/>
          <p:cNvSpPr>
            <a:spLocks/>
          </p:cNvSpPr>
          <p:nvPr/>
        </p:nvSpPr>
        <p:spPr bwMode="auto">
          <a:xfrm>
            <a:off x="683836" y="2240428"/>
            <a:ext cx="3937776" cy="25226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3600" b="1" dirty="0" err="1" smtClean="0">
                <a:solidFill>
                  <a:srgbClr val="006577"/>
                </a:solidFill>
                <a:ea typeface="Lato Bold" pitchFamily="34" charset="0"/>
                <a:cs typeface="Lato Bold" pitchFamily="34" charset="0"/>
                <a:sym typeface="Verdana" charset="0"/>
              </a:rPr>
              <a:t>How</a:t>
            </a:r>
            <a:r>
              <a:rPr lang="es-ES" sz="3600" b="1" dirty="0" smtClean="0">
                <a:solidFill>
                  <a:srgbClr val="006577"/>
                </a:solidFill>
                <a:ea typeface="Lato Bold" pitchFamily="34" charset="0"/>
                <a:cs typeface="Lato Bold" pitchFamily="34" charset="0"/>
                <a:sym typeface="Verdana" charset="0"/>
              </a:rPr>
              <a:t> </a:t>
            </a:r>
            <a:r>
              <a:rPr lang="es-ES" sz="3600" b="1" dirty="0" err="1" smtClean="0">
                <a:solidFill>
                  <a:srgbClr val="006577"/>
                </a:solidFill>
                <a:ea typeface="Lato Bold" pitchFamily="34" charset="0"/>
                <a:cs typeface="Lato Bold" pitchFamily="34" charset="0"/>
                <a:sym typeface="Verdana" charset="0"/>
              </a:rPr>
              <a:t>you</a:t>
            </a:r>
            <a:r>
              <a:rPr lang="es-ES" sz="3600" b="1" dirty="0" smtClean="0">
                <a:solidFill>
                  <a:srgbClr val="006577"/>
                </a:solidFill>
                <a:ea typeface="Lato Bold" pitchFamily="34" charset="0"/>
                <a:cs typeface="Lato Bold" pitchFamily="34" charset="0"/>
                <a:sym typeface="Verdana" charset="0"/>
              </a:rPr>
              <a:t> can </a:t>
            </a:r>
            <a:r>
              <a:rPr lang="es-ES" sz="3600" b="1" dirty="0" err="1" smtClean="0">
                <a:solidFill>
                  <a:srgbClr val="006577"/>
                </a:solidFill>
                <a:ea typeface="Lato Bold" pitchFamily="34" charset="0"/>
                <a:cs typeface="Lato Bold" pitchFamily="34" charset="0"/>
                <a:sym typeface="Verdana" charset="0"/>
              </a:rPr>
              <a:t>help</a:t>
            </a:r>
            <a:r>
              <a:rPr lang="es-ES" sz="3600" b="1" dirty="0" smtClean="0">
                <a:solidFill>
                  <a:srgbClr val="006577"/>
                </a:solidFill>
                <a:ea typeface="Lato Bold" pitchFamily="34" charset="0"/>
                <a:cs typeface="Lato Bold" pitchFamily="34" charset="0"/>
                <a:sym typeface="Verdana" charset="0"/>
              </a:rPr>
              <a:t> </a:t>
            </a:r>
            <a:r>
              <a:rPr lang="es-ES" sz="3600" b="1" dirty="0" err="1" smtClean="0">
                <a:solidFill>
                  <a:srgbClr val="006577"/>
                </a:solidFill>
                <a:ea typeface="Lato Bold" pitchFamily="34" charset="0"/>
                <a:cs typeface="Lato Bold" pitchFamily="34" charset="0"/>
                <a:sym typeface="Verdana" charset="0"/>
              </a:rPr>
              <a:t>by</a:t>
            </a:r>
            <a:r>
              <a:rPr lang="es-ES" sz="3600" b="1" dirty="0" smtClean="0">
                <a:solidFill>
                  <a:srgbClr val="006577"/>
                </a:solidFill>
                <a:ea typeface="Lato Bold" pitchFamily="34" charset="0"/>
                <a:cs typeface="Lato Bold" pitchFamily="34" charset="0"/>
                <a:sym typeface="Verdana" charset="0"/>
              </a:rPr>
              <a:t> “</a:t>
            </a:r>
            <a:r>
              <a:rPr lang="es-ES" sz="3600" b="1" dirty="0" err="1" smtClean="0">
                <a:solidFill>
                  <a:srgbClr val="006577"/>
                </a:solidFill>
                <a:ea typeface="Lato Bold" pitchFamily="34" charset="0"/>
                <a:cs typeface="Lato Bold" pitchFamily="34" charset="0"/>
                <a:sym typeface="Verdana" charset="0"/>
              </a:rPr>
              <a:t>Thinking</a:t>
            </a:r>
            <a:r>
              <a:rPr lang="es-ES" sz="3600" b="1" dirty="0" smtClean="0">
                <a:solidFill>
                  <a:srgbClr val="006577"/>
                </a:solidFill>
                <a:ea typeface="Lato Bold" pitchFamily="34" charset="0"/>
                <a:cs typeface="Lato Bold" pitchFamily="34" charset="0"/>
                <a:sym typeface="Verdana" charset="0"/>
              </a:rPr>
              <a:t> CO”</a:t>
            </a:r>
            <a:endParaRPr lang="es-ES" sz="3600" b="1" dirty="0">
              <a:solidFill>
                <a:srgbClr val="006577"/>
              </a:solidFill>
              <a:ea typeface="Lato Bold" pitchFamily="34" charset="0"/>
              <a:cs typeface="Lato Bold" pitchFamily="34" charset="0"/>
            </a:endParaRPr>
          </a:p>
        </p:txBody>
      </p:sp>
      <p:pic>
        <p:nvPicPr>
          <p:cNvPr id="11" name="Pictur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81599" y="1838757"/>
            <a:ext cx="3268133" cy="3671969"/>
          </a:xfrm>
          <a:prstGeom prst="rect">
            <a:avLst/>
          </a:prstGeom>
        </p:spPr>
      </p:pic>
    </p:spTree>
    <p:extLst>
      <p:ext uri="{BB962C8B-B14F-4D97-AF65-F5344CB8AC3E}">
        <p14:creationId xmlns:p14="http://schemas.microsoft.com/office/powerpoint/2010/main" val="182400298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1+#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fill="hold"/>
                                        <p:tgtEl>
                                          <p:spTgt spid="4099"/>
                                        </p:tgtEl>
                                        <p:attrNameLst>
                                          <p:attrName>ppt_x</p:attrName>
                                        </p:attrNameLst>
                                      </p:cBhvr>
                                      <p:tavLst>
                                        <p:tav tm="0">
                                          <p:val>
                                            <p:strVal val="1+#ppt_w/2"/>
                                          </p:val>
                                        </p:tav>
                                        <p:tav tm="100000">
                                          <p:val>
                                            <p:strVal val="#ppt_x"/>
                                          </p:val>
                                        </p:tav>
                                      </p:tavLst>
                                    </p:anim>
                                    <p:anim calcmode="lin" valueType="num">
                                      <p:cBhvr additive="base">
                                        <p:cTn id="13" dur="500" fill="hold"/>
                                        <p:tgtEl>
                                          <p:spTgt spid="409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4097"/>
                                        </p:tgtEl>
                                        <p:attrNameLst>
                                          <p:attrName>style.visibility</p:attrName>
                                        </p:attrNameLst>
                                      </p:cBhvr>
                                      <p:to>
                                        <p:strVal val="visible"/>
                                      </p:to>
                                    </p:set>
                                    <p:anim calcmode="lin" valueType="num">
                                      <p:cBhvr additive="base">
                                        <p:cTn id="17" dur="500" fill="hold"/>
                                        <p:tgtEl>
                                          <p:spTgt spid="4097"/>
                                        </p:tgtEl>
                                        <p:attrNameLst>
                                          <p:attrName>ppt_x</p:attrName>
                                        </p:attrNameLst>
                                      </p:cBhvr>
                                      <p:tavLst>
                                        <p:tav tm="0">
                                          <p:val>
                                            <p:strVal val="1+#ppt_w/2"/>
                                          </p:val>
                                        </p:tav>
                                        <p:tav tm="100000">
                                          <p:val>
                                            <p:strVal val="#ppt_x"/>
                                          </p:val>
                                        </p:tav>
                                      </p:tavLst>
                                    </p:anim>
                                    <p:anim calcmode="lin" valueType="num">
                                      <p:cBhvr additive="base">
                                        <p:cTn id="18" dur="500" fill="hold"/>
                                        <p:tgtEl>
                                          <p:spTgt spid="40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autoUpdateAnimBg="0"/>
      <p:bldP spid="4098" grpId="0" autoUpdateAnimBg="0"/>
      <p:bldP spid="40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443" y="1739507"/>
            <a:ext cx="8072900" cy="939333"/>
          </a:xfrm>
        </p:spPr>
        <p:txBody>
          <a:bodyPr>
            <a:noAutofit/>
          </a:bodyPr>
          <a:lstStyle/>
          <a:p>
            <a:r>
              <a:rPr lang="en-US" sz="3200" dirty="0"/>
              <a:t/>
            </a:r>
            <a:br>
              <a:rPr lang="en-US" sz="3200" dirty="0"/>
            </a:br>
            <a:endParaRPr lang="en-US" sz="3200" dirty="0">
              <a:solidFill>
                <a:srgbClr val="006577"/>
              </a:solidFill>
              <a:latin typeface="+mn-lt"/>
            </a:endParaRPr>
          </a:p>
        </p:txBody>
      </p:sp>
      <p:sp>
        <p:nvSpPr>
          <p:cNvPr id="6" name="Content Placeholder 5"/>
          <p:cNvSpPr>
            <a:spLocks noGrp="1"/>
          </p:cNvSpPr>
          <p:nvPr>
            <p:ph idx="1"/>
          </p:nvPr>
        </p:nvSpPr>
        <p:spPr>
          <a:xfrm>
            <a:off x="539443" y="1970469"/>
            <a:ext cx="4379091" cy="4274357"/>
          </a:xfrm>
        </p:spPr>
        <p:txBody>
          <a:bodyPr>
            <a:normAutofit fontScale="77500" lnSpcReduction="20000"/>
          </a:bodyPr>
          <a:lstStyle/>
          <a:p>
            <a:pPr marL="0" indent="0">
              <a:buNone/>
            </a:pPr>
            <a:r>
              <a:rPr lang="en-US" sz="2800" dirty="0"/>
              <a:t>The project aims to </a:t>
            </a:r>
            <a:r>
              <a:rPr lang="en-US" sz="2800" dirty="0" smtClean="0"/>
              <a:t>raise awareness of the signs and symptoms of CO (carbon monoxide) poisoning risks with people who work in the homes of vulnerable people.</a:t>
            </a:r>
          </a:p>
          <a:p>
            <a:pPr marL="0" indent="0">
              <a:buNone/>
            </a:pPr>
            <a:endParaRPr lang="en-US" sz="2800" dirty="0" smtClean="0"/>
          </a:p>
          <a:p>
            <a:pPr marL="0" indent="0">
              <a:buNone/>
            </a:pPr>
            <a:r>
              <a:rPr lang="en-GB" sz="2800" dirty="0"/>
              <a:t>Our goal is by helping </a:t>
            </a:r>
            <a:r>
              <a:rPr lang="en-GB" sz="2800" dirty="0" smtClean="0"/>
              <a:t>you </a:t>
            </a:r>
            <a:r>
              <a:rPr lang="en-GB" sz="2800" dirty="0"/>
              <a:t>to ‘Think CO’ when </a:t>
            </a:r>
            <a:r>
              <a:rPr lang="en-GB" sz="2800" dirty="0" smtClean="0"/>
              <a:t>you </a:t>
            </a:r>
            <a:r>
              <a:rPr lang="en-GB" sz="2800" dirty="0"/>
              <a:t>are in people’s homes, we can save lives together and keep </a:t>
            </a:r>
            <a:r>
              <a:rPr lang="en-GB" sz="2800" dirty="0" smtClean="0"/>
              <a:t>you safe</a:t>
            </a:r>
            <a:r>
              <a:rPr lang="en-GB" sz="2800" dirty="0"/>
              <a:t>. </a:t>
            </a:r>
            <a:endParaRPr lang="en-GB" sz="2800" dirty="0" smtClean="0"/>
          </a:p>
          <a:p>
            <a:pPr marL="0" indent="0">
              <a:buNone/>
            </a:pPr>
            <a:endParaRPr lang="en-GB" sz="2800" dirty="0"/>
          </a:p>
          <a:p>
            <a:pPr marL="0" indent="0">
              <a:buNone/>
            </a:pPr>
            <a:r>
              <a:rPr lang="en-US" sz="2800" dirty="0" smtClean="0"/>
              <a:t>We need your help to do this.</a:t>
            </a: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dirty="0"/>
          </a:p>
        </p:txBody>
      </p:sp>
      <p:sp>
        <p:nvSpPr>
          <p:cNvPr id="3" name="Date Placeholder 2"/>
          <p:cNvSpPr>
            <a:spLocks noGrp="1"/>
          </p:cNvSpPr>
          <p:nvPr>
            <p:ph type="dt" sz="half" idx="10"/>
          </p:nvPr>
        </p:nvSpPr>
        <p:spPr/>
        <p:txBody>
          <a:bodyPr/>
          <a:lstStyle/>
          <a:p>
            <a:endParaRPr lang="en-GB" dirty="0"/>
          </a:p>
        </p:txBody>
      </p:sp>
      <p:sp>
        <p:nvSpPr>
          <p:cNvPr id="7" name="Content Placeholder 6"/>
          <p:cNvSpPr>
            <a:spLocks noGrp="1"/>
          </p:cNvSpPr>
          <p:nvPr>
            <p:ph sz="quarter" idx="13"/>
          </p:nvPr>
        </p:nvSpPr>
        <p:spPr/>
        <p:txBody>
          <a:bodyPr/>
          <a:lstStyle/>
          <a:p>
            <a:r>
              <a:rPr lang="en-US" dirty="0">
                <a:solidFill>
                  <a:srgbClr val="79CCD6"/>
                </a:solidFill>
              </a:rPr>
              <a:t>Think CO – its aim</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71243" y="1970469"/>
            <a:ext cx="3341100" cy="3815980"/>
          </a:xfrm>
          <a:prstGeom prst="rect">
            <a:avLst/>
          </a:prstGeom>
        </p:spPr>
      </p:pic>
    </p:spTree>
    <p:extLst>
      <p:ext uri="{BB962C8B-B14F-4D97-AF65-F5344CB8AC3E}">
        <p14:creationId xmlns:p14="http://schemas.microsoft.com/office/powerpoint/2010/main" val="4103662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6575" y="1321406"/>
            <a:ext cx="8075768" cy="1162223"/>
          </a:xfrm>
        </p:spPr>
        <p:txBody>
          <a:bodyPr>
            <a:noAutofit/>
          </a:bodyPr>
          <a:lstStyle/>
          <a:p>
            <a:r>
              <a:rPr lang="en-US" sz="3200" dirty="0"/>
              <a:t>Think </a:t>
            </a:r>
            <a:r>
              <a:rPr lang="en-US" sz="3200" dirty="0" smtClean="0"/>
              <a:t>CO – how it works</a:t>
            </a:r>
            <a:endParaRPr lang="en-US" sz="2400" dirty="0">
              <a:solidFill>
                <a:srgbClr val="006577"/>
              </a:solidFill>
              <a:latin typeface="+mn-lt"/>
            </a:endParaRPr>
          </a:p>
        </p:txBody>
      </p:sp>
      <p:sp>
        <p:nvSpPr>
          <p:cNvPr id="6" name="Content Placeholder 5"/>
          <p:cNvSpPr>
            <a:spLocks noGrp="1"/>
          </p:cNvSpPr>
          <p:nvPr>
            <p:ph idx="1"/>
          </p:nvPr>
        </p:nvSpPr>
        <p:spPr>
          <a:xfrm>
            <a:off x="539443" y="2483629"/>
            <a:ext cx="8072900" cy="3761197"/>
          </a:xfrm>
        </p:spPr>
        <p:txBody>
          <a:bodyPr>
            <a:normAutofit lnSpcReduction="10000"/>
          </a:bodyPr>
          <a:lstStyle/>
          <a:p>
            <a:pPr marL="0" indent="0">
              <a:buNone/>
            </a:pPr>
            <a:r>
              <a:rPr lang="en-US" sz="2800" dirty="0" smtClean="0"/>
              <a:t>The project team is working with organisations like yours across the UK to r</a:t>
            </a:r>
            <a:r>
              <a:rPr lang="en-GB" sz="2800" dirty="0" err="1" smtClean="0"/>
              <a:t>aise</a:t>
            </a:r>
            <a:r>
              <a:rPr lang="en-GB" sz="2800" dirty="0" smtClean="0"/>
              <a:t> </a:t>
            </a:r>
            <a:r>
              <a:rPr lang="en-GB" sz="2800" dirty="0"/>
              <a:t>awareness of the signs and symptoms of CO poisoning </a:t>
            </a:r>
            <a:r>
              <a:rPr lang="en-GB" sz="2800" dirty="0" smtClean="0"/>
              <a:t>with staff and volunteers </a:t>
            </a:r>
            <a:r>
              <a:rPr lang="en-GB" sz="2800" dirty="0"/>
              <a:t>who work in the homes of vulnerable </a:t>
            </a:r>
            <a:r>
              <a:rPr lang="en-GB" sz="2800" dirty="0" smtClean="0"/>
              <a:t>people.</a:t>
            </a:r>
            <a:endParaRPr lang="en-GB" sz="2800" dirty="0"/>
          </a:p>
          <a:p>
            <a:pPr marL="0" indent="0">
              <a:buNone/>
            </a:pPr>
            <a:endParaRPr lang="en-GB" sz="2800" dirty="0" smtClean="0"/>
          </a:p>
          <a:p>
            <a:pPr marL="0" indent="0">
              <a:buNone/>
            </a:pPr>
            <a:r>
              <a:rPr lang="en-GB" sz="2800" dirty="0" smtClean="0"/>
              <a:t>By the end of this briefing, you will </a:t>
            </a:r>
            <a:r>
              <a:rPr lang="en-GB" sz="2800" dirty="0"/>
              <a:t>know the </a:t>
            </a:r>
            <a:r>
              <a:rPr lang="en-GB" sz="2800" dirty="0" smtClean="0"/>
              <a:t>signs </a:t>
            </a:r>
            <a:r>
              <a:rPr lang="en-GB" sz="2800" dirty="0"/>
              <a:t>and symptoms of CO and also </a:t>
            </a:r>
            <a:r>
              <a:rPr lang="en-GB" sz="2800" dirty="0" smtClean="0"/>
              <a:t>know </a:t>
            </a:r>
            <a:r>
              <a:rPr lang="en-GB" sz="2800" dirty="0"/>
              <a:t>what to do should </a:t>
            </a:r>
            <a:r>
              <a:rPr lang="en-GB" sz="2800" dirty="0" smtClean="0"/>
              <a:t>you </a:t>
            </a:r>
            <a:r>
              <a:rPr lang="en-GB" sz="2800" dirty="0"/>
              <a:t>suspect </a:t>
            </a:r>
            <a:r>
              <a:rPr lang="en-GB" sz="2800" dirty="0" smtClean="0"/>
              <a:t>that </a:t>
            </a:r>
            <a:r>
              <a:rPr lang="en-GB" sz="2800" dirty="0"/>
              <a:t>CO is </a:t>
            </a:r>
            <a:r>
              <a:rPr lang="en-GB" sz="2800" dirty="0" smtClean="0"/>
              <a:t>present.</a:t>
            </a:r>
            <a:endParaRPr lang="en-GB" sz="2800" dirty="0"/>
          </a:p>
          <a:p>
            <a:pPr marL="0" indent="0">
              <a:buNone/>
            </a:pPr>
            <a:endParaRPr lang="en-GB" sz="2800" dirty="0"/>
          </a:p>
          <a:p>
            <a:pPr marL="0" indent="0">
              <a:buNone/>
            </a:pPr>
            <a:endParaRPr lang="en-US" sz="2800" dirty="0"/>
          </a:p>
          <a:p>
            <a:pPr marL="0" indent="0">
              <a:buNone/>
            </a:pPr>
            <a:endParaRPr lang="en-US" dirty="0"/>
          </a:p>
        </p:txBody>
      </p:sp>
      <p:sp>
        <p:nvSpPr>
          <p:cNvPr id="3" name="Date Placeholder 2"/>
          <p:cNvSpPr>
            <a:spLocks noGrp="1"/>
          </p:cNvSpPr>
          <p:nvPr>
            <p:ph type="dt" sz="half" idx="10"/>
          </p:nvPr>
        </p:nvSpPr>
        <p:spPr/>
        <p:txBody>
          <a:bodyPr/>
          <a:lstStyle/>
          <a:p>
            <a:endParaRPr lang="en-GB" dirty="0"/>
          </a:p>
        </p:txBody>
      </p:sp>
      <p:sp>
        <p:nvSpPr>
          <p:cNvPr id="4" name="Slide Number Placeholder 3"/>
          <p:cNvSpPr>
            <a:spLocks noGrp="1"/>
          </p:cNvSpPr>
          <p:nvPr>
            <p:ph type="sldNum" sz="quarter" idx="12"/>
          </p:nvPr>
        </p:nvSpPr>
        <p:spPr/>
        <p:txBody>
          <a:bodyPr/>
          <a:lstStyle/>
          <a:p>
            <a:endParaRPr lang="en-GB" dirty="0"/>
          </a:p>
        </p:txBody>
      </p:sp>
      <p:sp>
        <p:nvSpPr>
          <p:cNvPr id="11" name="Content Placeholder 10"/>
          <p:cNvSpPr>
            <a:spLocks noGrp="1"/>
          </p:cNvSpPr>
          <p:nvPr>
            <p:ph sz="quarter" idx="13"/>
          </p:nvPr>
        </p:nvSpPr>
        <p:spPr/>
        <p:txBody>
          <a:bodyPr/>
          <a:lstStyle/>
          <a:p>
            <a:endParaRPr lang="en-US"/>
          </a:p>
        </p:txBody>
      </p:sp>
    </p:spTree>
    <p:extLst>
      <p:ext uri="{BB962C8B-B14F-4D97-AF65-F5344CB8AC3E}">
        <p14:creationId xmlns:p14="http://schemas.microsoft.com/office/powerpoint/2010/main" val="3732346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p:cNvSpPr>
            <a:spLocks/>
          </p:cNvSpPr>
          <p:nvPr/>
        </p:nvSpPr>
        <p:spPr bwMode="auto">
          <a:xfrm>
            <a:off x="446258" y="3429343"/>
            <a:ext cx="5709919" cy="204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6577"/>
          </a:solidFill>
          <a:ln w="25400" cap="flat" cmpd="sng">
            <a:solidFill>
              <a:srgbClr val="000000">
                <a:alpha val="0"/>
              </a:srgbClr>
            </a:solidFill>
            <a:prstDash val="solid"/>
            <a:miter lim="0"/>
            <a:headEnd/>
            <a:tailEnd/>
          </a:ln>
          <a:effectLst/>
          <a:extLst/>
        </p:spPr>
        <p:txBody>
          <a:bodyPr lIns="0" tIns="0" rIns="0" bIns="0"/>
          <a:lstStyle/>
          <a:p>
            <a:pPr>
              <a:defRPr/>
            </a:pPr>
            <a:endParaRPr lang="es-ES">
              <a:cs typeface="Calibri" charset="0"/>
            </a:endParaRPr>
          </a:p>
        </p:txBody>
      </p:sp>
      <p:pic>
        <p:nvPicPr>
          <p:cNvPr id="14338"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auto">
          <a:xfrm>
            <a:off x="6116093" y="3429343"/>
            <a:ext cx="2706089" cy="2044700"/>
          </a:xfrm>
          <a:prstGeom prst="rect">
            <a:avLst/>
          </a:prstGeom>
          <a:noFill/>
          <a:ln w="25400" cap="flat" cmpd="sng">
            <a:solidFill>
              <a:srgbClr val="000000">
                <a:alpha val="0"/>
              </a:srgbClr>
            </a:solidFill>
            <a:prstDash val="solid"/>
            <a:miter lim="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4340" name="AutoShape 4"/>
          <p:cNvSpPr>
            <a:spLocks/>
          </p:cNvSpPr>
          <p:nvPr/>
        </p:nvSpPr>
        <p:spPr bwMode="auto">
          <a:xfrm>
            <a:off x="1030400" y="4050017"/>
            <a:ext cx="4138613" cy="8823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2000" dirty="0">
                <a:solidFill>
                  <a:srgbClr val="FFFFFF"/>
                </a:solidFill>
                <a:cs typeface="Lato Light" charset="0"/>
                <a:sym typeface="Lato Light" charset="0"/>
              </a:rPr>
              <a:t>Has </a:t>
            </a:r>
            <a:r>
              <a:rPr lang="es-ES" sz="2000" dirty="0" err="1">
                <a:solidFill>
                  <a:srgbClr val="FFFFFF"/>
                </a:solidFill>
                <a:cs typeface="Lato Light" charset="0"/>
                <a:sym typeface="Lato Light" charset="0"/>
              </a:rPr>
              <a:t>anyone</a:t>
            </a:r>
            <a:r>
              <a:rPr lang="es-ES" sz="2000" dirty="0">
                <a:solidFill>
                  <a:srgbClr val="FFFFFF"/>
                </a:solidFill>
                <a:cs typeface="Lato Light" charset="0"/>
                <a:sym typeface="Lato Light" charset="0"/>
              </a:rPr>
              <a:t> </a:t>
            </a:r>
            <a:r>
              <a:rPr lang="es-ES" sz="2000" dirty="0" err="1">
                <a:solidFill>
                  <a:srgbClr val="FFFFFF"/>
                </a:solidFill>
                <a:cs typeface="Lato Light" charset="0"/>
                <a:sym typeface="Lato Light" charset="0"/>
              </a:rPr>
              <a:t>had</a:t>
            </a:r>
            <a:r>
              <a:rPr lang="es-ES" sz="2000" dirty="0">
                <a:solidFill>
                  <a:srgbClr val="FFFFFF"/>
                </a:solidFill>
                <a:cs typeface="Lato Light" charset="0"/>
                <a:sym typeface="Lato Light" charset="0"/>
              </a:rPr>
              <a:t> </a:t>
            </a:r>
            <a:r>
              <a:rPr lang="es-ES" sz="2000" dirty="0" err="1">
                <a:solidFill>
                  <a:srgbClr val="FFFFFF"/>
                </a:solidFill>
                <a:cs typeface="Lato Light" charset="0"/>
                <a:sym typeface="Lato Light" charset="0"/>
              </a:rPr>
              <a:t>any</a:t>
            </a:r>
            <a:r>
              <a:rPr lang="es-ES" sz="2000" dirty="0">
                <a:solidFill>
                  <a:srgbClr val="FFFFFF"/>
                </a:solidFill>
                <a:cs typeface="Lato Light" charset="0"/>
                <a:sym typeface="Lato Light" charset="0"/>
              </a:rPr>
              <a:t> </a:t>
            </a:r>
            <a:r>
              <a:rPr lang="es-ES" sz="2000" b="1" dirty="0">
                <a:solidFill>
                  <a:srgbClr val="FFFFFF"/>
                </a:solidFill>
                <a:cs typeface="Lato Black" charset="0"/>
                <a:sym typeface="Lato Black" charset="0"/>
              </a:rPr>
              <a:t>personal </a:t>
            </a:r>
            <a:r>
              <a:rPr lang="es-ES" sz="2000" b="1" dirty="0" err="1">
                <a:solidFill>
                  <a:srgbClr val="FFFFFF"/>
                </a:solidFill>
                <a:cs typeface="Lato Black" charset="0"/>
                <a:sym typeface="Lato Black" charset="0"/>
              </a:rPr>
              <a:t>experiences</a:t>
            </a:r>
            <a:r>
              <a:rPr lang="es-ES" sz="2000" dirty="0">
                <a:solidFill>
                  <a:srgbClr val="FFFFFF"/>
                </a:solidFill>
                <a:cs typeface="Lato Light" charset="0"/>
                <a:sym typeface="Lato Light" charset="0"/>
              </a:rPr>
              <a:t> </a:t>
            </a:r>
            <a:r>
              <a:rPr lang="es-ES" sz="2000" dirty="0" err="1">
                <a:solidFill>
                  <a:srgbClr val="FFFFFF"/>
                </a:solidFill>
                <a:cs typeface="Lato Light" charset="0"/>
                <a:sym typeface="Lato Light" charset="0"/>
              </a:rPr>
              <a:t>with</a:t>
            </a:r>
            <a:r>
              <a:rPr lang="es-ES" sz="2000" dirty="0">
                <a:solidFill>
                  <a:srgbClr val="FFFFFF"/>
                </a:solidFill>
                <a:cs typeface="Lato Light" charset="0"/>
                <a:sym typeface="Lato Light" charset="0"/>
              </a:rPr>
              <a:t> CO </a:t>
            </a:r>
            <a:r>
              <a:rPr lang="es-ES" sz="2000" dirty="0" err="1">
                <a:solidFill>
                  <a:srgbClr val="FFFFFF"/>
                </a:solidFill>
                <a:cs typeface="Lato Light" charset="0"/>
                <a:sym typeface="Lato Light" charset="0"/>
              </a:rPr>
              <a:t>they</a:t>
            </a:r>
            <a:r>
              <a:rPr lang="es-ES" sz="2000" dirty="0">
                <a:solidFill>
                  <a:srgbClr val="FFFFFF"/>
                </a:solidFill>
                <a:cs typeface="Lato Light" charset="0"/>
                <a:sym typeface="Lato Light" charset="0"/>
              </a:rPr>
              <a:t> </a:t>
            </a:r>
            <a:r>
              <a:rPr lang="es-ES" sz="2000" dirty="0" err="1">
                <a:solidFill>
                  <a:srgbClr val="FFFFFF"/>
                </a:solidFill>
                <a:cs typeface="Lato Light" charset="0"/>
                <a:sym typeface="Lato Light" charset="0"/>
              </a:rPr>
              <a:t>want</a:t>
            </a:r>
            <a:r>
              <a:rPr lang="es-ES" sz="2000" dirty="0">
                <a:solidFill>
                  <a:srgbClr val="FFFFFF"/>
                </a:solidFill>
                <a:cs typeface="Lato Light" charset="0"/>
                <a:sym typeface="Lato Light" charset="0"/>
              </a:rPr>
              <a:t/>
            </a:r>
            <a:br>
              <a:rPr lang="es-ES" sz="2000" dirty="0">
                <a:solidFill>
                  <a:srgbClr val="FFFFFF"/>
                </a:solidFill>
                <a:cs typeface="Lato Light" charset="0"/>
                <a:sym typeface="Lato Light" charset="0"/>
              </a:rPr>
            </a:br>
            <a:r>
              <a:rPr lang="es-ES" sz="2000" dirty="0" err="1">
                <a:solidFill>
                  <a:srgbClr val="FFFFFF"/>
                </a:solidFill>
                <a:cs typeface="Lato Light" charset="0"/>
                <a:sym typeface="Lato Light" charset="0"/>
              </a:rPr>
              <a:t>to</a:t>
            </a:r>
            <a:r>
              <a:rPr lang="es-ES" sz="2000" dirty="0">
                <a:solidFill>
                  <a:srgbClr val="FFFFFF"/>
                </a:solidFill>
                <a:cs typeface="Lato Light" charset="0"/>
                <a:sym typeface="Lato Light" charset="0"/>
              </a:rPr>
              <a:t> share?</a:t>
            </a:r>
            <a:r>
              <a:rPr lang="es-ES" sz="2000" dirty="0">
                <a:cs typeface="Calibri" charset="0"/>
              </a:rPr>
              <a:t/>
            </a:r>
            <a:br>
              <a:rPr lang="es-ES" sz="2000" dirty="0">
                <a:cs typeface="Calibri" charset="0"/>
              </a:rPr>
            </a:br>
            <a:endParaRPr lang="es-ES" sz="2000" dirty="0">
              <a:solidFill>
                <a:srgbClr val="FFFFFF"/>
              </a:solidFill>
              <a:latin typeface="Lato Light" charset="0"/>
              <a:cs typeface="Lato Light" charset="0"/>
              <a:sym typeface="Lato Light" charset="0"/>
            </a:endParaRPr>
          </a:p>
        </p:txBody>
      </p:sp>
      <p:sp>
        <p:nvSpPr>
          <p:cNvPr id="14342" name="AutoShape 6"/>
          <p:cNvSpPr>
            <a:spLocks/>
          </p:cNvSpPr>
          <p:nvPr/>
        </p:nvSpPr>
        <p:spPr bwMode="auto">
          <a:xfrm>
            <a:off x="600733" y="995344"/>
            <a:ext cx="5767028" cy="75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3200" dirty="0" err="1">
                <a:solidFill>
                  <a:srgbClr val="79CCD6"/>
                </a:solidFill>
                <a:cs typeface="Lato Light" charset="0"/>
                <a:sym typeface="Lato Light" charset="0"/>
              </a:rPr>
              <a:t>What</a:t>
            </a:r>
            <a:r>
              <a:rPr lang="es-ES" sz="3200" dirty="0">
                <a:solidFill>
                  <a:srgbClr val="79CCD6"/>
                </a:solidFill>
                <a:cs typeface="Lato Light" charset="0"/>
                <a:sym typeface="Lato Light" charset="0"/>
              </a:rPr>
              <a:t> </a:t>
            </a:r>
            <a:r>
              <a:rPr lang="es-ES" sz="3200" dirty="0" err="1">
                <a:solidFill>
                  <a:srgbClr val="79CCD6"/>
                </a:solidFill>
                <a:cs typeface="Lato Light" charset="0"/>
                <a:sym typeface="Lato Light" charset="0"/>
              </a:rPr>
              <a:t>does</a:t>
            </a:r>
            <a:r>
              <a:rPr lang="es-ES" sz="3200" dirty="0">
                <a:solidFill>
                  <a:srgbClr val="79CCD6"/>
                </a:solidFill>
                <a:cs typeface="Lato Light" charset="0"/>
                <a:sym typeface="Lato Light" charset="0"/>
              </a:rPr>
              <a:t> </a:t>
            </a:r>
            <a:r>
              <a:rPr lang="es-ES" sz="3200" b="1" dirty="0">
                <a:solidFill>
                  <a:srgbClr val="79CCD6"/>
                </a:solidFill>
                <a:cs typeface="Lato Black" charset="0"/>
                <a:sym typeface="Lato Black" charset="0"/>
              </a:rPr>
              <a:t>CO</a:t>
            </a:r>
            <a:r>
              <a:rPr lang="es-ES" sz="3200" dirty="0">
                <a:solidFill>
                  <a:srgbClr val="79CCD6"/>
                </a:solidFill>
                <a:cs typeface="Lato Light" charset="0"/>
                <a:sym typeface="Lato Light" charset="0"/>
              </a:rPr>
              <a:t> mean </a:t>
            </a:r>
            <a:r>
              <a:rPr lang="es-ES" sz="3200" dirty="0" err="1">
                <a:solidFill>
                  <a:srgbClr val="79CCD6"/>
                </a:solidFill>
                <a:cs typeface="Lato Light" charset="0"/>
                <a:sym typeface="Lato Light" charset="0"/>
              </a:rPr>
              <a:t>to</a:t>
            </a:r>
            <a:r>
              <a:rPr lang="es-ES" sz="3200" dirty="0">
                <a:solidFill>
                  <a:srgbClr val="79CCD6"/>
                </a:solidFill>
                <a:cs typeface="Lato Light" charset="0"/>
                <a:sym typeface="Lato Light" charset="0"/>
              </a:rPr>
              <a:t> </a:t>
            </a:r>
            <a:r>
              <a:rPr lang="es-ES" sz="3200" dirty="0" err="1">
                <a:solidFill>
                  <a:srgbClr val="79CCD6"/>
                </a:solidFill>
                <a:cs typeface="Lato Light" charset="0"/>
                <a:sym typeface="Lato Light" charset="0"/>
              </a:rPr>
              <a:t>you</a:t>
            </a:r>
            <a:r>
              <a:rPr lang="es-ES" sz="3200" dirty="0">
                <a:solidFill>
                  <a:srgbClr val="79CCD6"/>
                </a:solidFill>
                <a:cs typeface="Lato Light" charset="0"/>
                <a:sym typeface="Lato Light" charset="0"/>
              </a:rPr>
              <a:t>?</a:t>
            </a:r>
            <a:endParaRPr lang="es-ES" sz="3200" dirty="0">
              <a:solidFill>
                <a:srgbClr val="79CCD6"/>
              </a:solidFill>
              <a:cs typeface="Calibri" charset="0"/>
            </a:endParaRPr>
          </a:p>
        </p:txBody>
      </p:sp>
      <p:sp>
        <p:nvSpPr>
          <p:cNvPr id="14343" name="AutoShape 7"/>
          <p:cNvSpPr>
            <a:spLocks/>
          </p:cNvSpPr>
          <p:nvPr/>
        </p:nvSpPr>
        <p:spPr bwMode="auto">
          <a:xfrm>
            <a:off x="680477" y="2110815"/>
            <a:ext cx="6677025" cy="6417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2400" dirty="0" err="1">
                <a:solidFill>
                  <a:srgbClr val="006577"/>
                </a:solidFill>
                <a:ea typeface="Lato Light" pitchFamily="34" charset="0"/>
                <a:cs typeface="Lato Light" pitchFamily="34" charset="0"/>
                <a:sym typeface="Lato Regular" charset="0"/>
              </a:rPr>
              <a:t>What</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words</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spring</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to</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mind</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when</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you</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Light" pitchFamily="34" charset="0"/>
                <a:cs typeface="Lato Light" pitchFamily="34" charset="0"/>
                <a:sym typeface="Lato Regular" charset="0"/>
              </a:rPr>
              <a:t>think</a:t>
            </a:r>
            <a:r>
              <a:rPr lang="es-ES" sz="2400" dirty="0">
                <a:solidFill>
                  <a:srgbClr val="006577"/>
                </a:solidFill>
                <a:ea typeface="Lato Light" pitchFamily="34" charset="0"/>
                <a:cs typeface="Lato Light" pitchFamily="34" charset="0"/>
                <a:sym typeface="Lato Regular" charset="0"/>
              </a:rPr>
              <a:t> “</a:t>
            </a:r>
            <a:r>
              <a:rPr lang="es-ES" sz="2400" dirty="0" err="1">
                <a:solidFill>
                  <a:srgbClr val="006577"/>
                </a:solidFill>
                <a:ea typeface="Lato Regular" pitchFamily="34" charset="0"/>
                <a:cs typeface="Lato Regular" pitchFamily="34" charset="0"/>
                <a:sym typeface="Lato Regular" charset="0"/>
              </a:rPr>
              <a:t>carbon</a:t>
            </a:r>
            <a:r>
              <a:rPr lang="es-ES" sz="2400" dirty="0">
                <a:solidFill>
                  <a:srgbClr val="006577"/>
                </a:solidFill>
                <a:ea typeface="Lato Regular" pitchFamily="34" charset="0"/>
                <a:cs typeface="Lato Regular" pitchFamily="34" charset="0"/>
                <a:sym typeface="Lato Regular" charset="0"/>
              </a:rPr>
              <a:t> </a:t>
            </a:r>
            <a:r>
              <a:rPr lang="es-ES" sz="2400" dirty="0" err="1">
                <a:solidFill>
                  <a:srgbClr val="006577"/>
                </a:solidFill>
                <a:ea typeface="Lato Regular" pitchFamily="34" charset="0"/>
                <a:cs typeface="Lato Regular" pitchFamily="34" charset="0"/>
                <a:sym typeface="Lato Regular" charset="0"/>
              </a:rPr>
              <a:t>monoxide</a:t>
            </a:r>
            <a:r>
              <a:rPr lang="es-ES" sz="2400" dirty="0">
                <a:solidFill>
                  <a:srgbClr val="006577"/>
                </a:solidFill>
                <a:ea typeface="Lato Regular" pitchFamily="34" charset="0"/>
                <a:cs typeface="Lato Regular" pitchFamily="34" charset="0"/>
                <a:sym typeface="Lato Regular" charset="0"/>
              </a:rPr>
              <a:t>”</a:t>
            </a:r>
            <a:r>
              <a:rPr lang="es-ES" sz="2400" dirty="0">
                <a:solidFill>
                  <a:srgbClr val="006577"/>
                </a:solidFill>
                <a:ea typeface="Lato Light" pitchFamily="34" charset="0"/>
                <a:cs typeface="Lato Light" pitchFamily="34" charset="0"/>
                <a:sym typeface="Lato Regular" charset="0"/>
              </a:rPr>
              <a:t>?</a:t>
            </a:r>
            <a:endParaRPr lang="es-ES" sz="2400" dirty="0">
              <a:solidFill>
                <a:srgbClr val="006577"/>
              </a:solidFill>
              <a:ea typeface="Lato Light" pitchFamily="34" charset="0"/>
              <a:cs typeface="Lato Light" pitchFamily="34" charset="0"/>
            </a:endParaRPr>
          </a:p>
        </p:txBody>
      </p:sp>
    </p:spTree>
    <p:extLst>
      <p:ext uri="{BB962C8B-B14F-4D97-AF65-F5344CB8AC3E}">
        <p14:creationId xmlns:p14="http://schemas.microsoft.com/office/powerpoint/2010/main" val="271504541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additive="base">
                                        <p:cTn id="7" dur="500" fill="hold"/>
                                        <p:tgtEl>
                                          <p:spTgt spid="14342"/>
                                        </p:tgtEl>
                                        <p:attrNameLst>
                                          <p:attrName>ppt_x</p:attrName>
                                        </p:attrNameLst>
                                      </p:cBhvr>
                                      <p:tavLst>
                                        <p:tav tm="0">
                                          <p:val>
                                            <p:strVal val="1+#ppt_w/2"/>
                                          </p:val>
                                        </p:tav>
                                        <p:tav tm="100000">
                                          <p:val>
                                            <p:strVal val="#ppt_x"/>
                                          </p:val>
                                        </p:tav>
                                      </p:tavLst>
                                    </p:anim>
                                    <p:anim calcmode="lin" valueType="num">
                                      <p:cBhvr additive="base">
                                        <p:cTn id="8" dur="500" fill="hold"/>
                                        <p:tgtEl>
                                          <p:spTgt spid="1434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4343"/>
                                        </p:tgtEl>
                                        <p:attrNameLst>
                                          <p:attrName>style.visibility</p:attrName>
                                        </p:attrNameLst>
                                      </p:cBhvr>
                                      <p:to>
                                        <p:strVal val="visible"/>
                                      </p:to>
                                    </p:set>
                                    <p:anim calcmode="lin" valueType="num">
                                      <p:cBhvr additive="base">
                                        <p:cTn id="12" dur="500" fill="hold"/>
                                        <p:tgtEl>
                                          <p:spTgt spid="14343"/>
                                        </p:tgtEl>
                                        <p:attrNameLst>
                                          <p:attrName>ppt_x</p:attrName>
                                        </p:attrNameLst>
                                      </p:cBhvr>
                                      <p:tavLst>
                                        <p:tav tm="0">
                                          <p:val>
                                            <p:strVal val="1+#ppt_w/2"/>
                                          </p:val>
                                        </p:tav>
                                        <p:tav tm="100000">
                                          <p:val>
                                            <p:strVal val="#ppt_x"/>
                                          </p:val>
                                        </p:tav>
                                      </p:tavLst>
                                    </p:anim>
                                    <p:anim calcmode="lin" valueType="num">
                                      <p:cBhvr additive="base">
                                        <p:cTn id="13" dur="500" fill="hold"/>
                                        <p:tgtEl>
                                          <p:spTgt spid="1434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14337"/>
                                        </p:tgtEl>
                                        <p:attrNameLst>
                                          <p:attrName>style.visibility</p:attrName>
                                        </p:attrNameLst>
                                      </p:cBhvr>
                                      <p:to>
                                        <p:strVal val="visible"/>
                                      </p:to>
                                    </p:set>
                                    <p:anim calcmode="lin" valueType="num">
                                      <p:cBhvr additive="base">
                                        <p:cTn id="17" dur="500" fill="hold"/>
                                        <p:tgtEl>
                                          <p:spTgt spid="14337"/>
                                        </p:tgtEl>
                                        <p:attrNameLst>
                                          <p:attrName>ppt_x</p:attrName>
                                        </p:attrNameLst>
                                      </p:cBhvr>
                                      <p:tavLst>
                                        <p:tav tm="0">
                                          <p:val>
                                            <p:strVal val="1+#ppt_w/2"/>
                                          </p:val>
                                        </p:tav>
                                        <p:tav tm="100000">
                                          <p:val>
                                            <p:strVal val="#ppt_x"/>
                                          </p:val>
                                        </p:tav>
                                      </p:tavLst>
                                    </p:anim>
                                    <p:anim calcmode="lin" valueType="num">
                                      <p:cBhvr additive="base">
                                        <p:cTn id="18" dur="500" fill="hold"/>
                                        <p:tgtEl>
                                          <p:spTgt spid="14337"/>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4340"/>
                                        </p:tgtEl>
                                        <p:attrNameLst>
                                          <p:attrName>style.visibility</p:attrName>
                                        </p:attrNameLst>
                                      </p:cBhvr>
                                      <p:to>
                                        <p:strVal val="visible"/>
                                      </p:to>
                                    </p:set>
                                    <p:anim calcmode="lin" valueType="num">
                                      <p:cBhvr additive="base">
                                        <p:cTn id="22" dur="500" fill="hold"/>
                                        <p:tgtEl>
                                          <p:spTgt spid="14340"/>
                                        </p:tgtEl>
                                        <p:attrNameLst>
                                          <p:attrName>ppt_x</p:attrName>
                                        </p:attrNameLst>
                                      </p:cBhvr>
                                      <p:tavLst>
                                        <p:tav tm="0">
                                          <p:val>
                                            <p:strVal val="1+#ppt_w/2"/>
                                          </p:val>
                                        </p:tav>
                                        <p:tav tm="100000">
                                          <p:val>
                                            <p:strVal val="#ppt_x"/>
                                          </p:val>
                                        </p:tav>
                                      </p:tavLst>
                                    </p:anim>
                                    <p:anim calcmode="lin" valueType="num">
                                      <p:cBhvr additive="base">
                                        <p:cTn id="23" dur="500" fill="hold"/>
                                        <p:tgtEl>
                                          <p:spTgt spid="1434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4338"/>
                                        </p:tgtEl>
                                        <p:attrNameLst>
                                          <p:attrName>style.visibility</p:attrName>
                                        </p:attrNameLst>
                                      </p:cBhvr>
                                      <p:to>
                                        <p:strVal val="visible"/>
                                      </p:to>
                                    </p:set>
                                    <p:anim calcmode="lin" valueType="num">
                                      <p:cBhvr additive="base">
                                        <p:cTn id="27" dur="500" fill="hold"/>
                                        <p:tgtEl>
                                          <p:spTgt spid="14338"/>
                                        </p:tgtEl>
                                        <p:attrNameLst>
                                          <p:attrName>ppt_x</p:attrName>
                                        </p:attrNameLst>
                                      </p:cBhvr>
                                      <p:tavLst>
                                        <p:tav tm="0">
                                          <p:val>
                                            <p:strVal val="1+#ppt_w/2"/>
                                          </p:val>
                                        </p:tav>
                                        <p:tav tm="100000">
                                          <p:val>
                                            <p:strVal val="#ppt_x"/>
                                          </p:val>
                                        </p:tav>
                                      </p:tavLst>
                                    </p:anim>
                                    <p:anim calcmode="lin" valueType="num">
                                      <p:cBhvr additive="base">
                                        <p:cTn id="2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343">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2" grpId="0" autoUpdateAnimBg="0"/>
      <p:bldP spid="1434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p:cNvSpPr>
            <a:spLocks/>
          </p:cNvSpPr>
          <p:nvPr/>
        </p:nvSpPr>
        <p:spPr bwMode="auto">
          <a:xfrm>
            <a:off x="1223964" y="2757489"/>
            <a:ext cx="581025" cy="5810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F81BD"/>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9219" name="AutoShape 3"/>
          <p:cNvSpPr>
            <a:spLocks/>
          </p:cNvSpPr>
          <p:nvPr/>
        </p:nvSpPr>
        <p:spPr bwMode="auto">
          <a:xfrm>
            <a:off x="1223964" y="3529014"/>
            <a:ext cx="581025" cy="5810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3BB69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9220" name="AutoShape 4"/>
          <p:cNvSpPr>
            <a:spLocks/>
          </p:cNvSpPr>
          <p:nvPr/>
        </p:nvSpPr>
        <p:spPr bwMode="auto">
          <a:xfrm>
            <a:off x="1223964" y="4332288"/>
            <a:ext cx="581025" cy="58261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A1C450"/>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9223" name="AutoShape 7"/>
          <p:cNvSpPr>
            <a:spLocks/>
          </p:cNvSpPr>
          <p:nvPr/>
        </p:nvSpPr>
        <p:spPr bwMode="auto">
          <a:xfrm>
            <a:off x="1898650" y="2813050"/>
            <a:ext cx="1778000" cy="45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200" b="1" dirty="0" err="1">
                <a:solidFill>
                  <a:srgbClr val="006577"/>
                </a:solidFill>
                <a:latin typeface="Arial" charset="0"/>
                <a:ea typeface="Arial" charset="0"/>
                <a:cs typeface="Arial" charset="0"/>
                <a:sym typeface="Lato Bold" charset="0"/>
              </a:rPr>
              <a:t>Dangerous</a:t>
            </a:r>
            <a:endParaRPr lang="es-ES" sz="3200" dirty="0">
              <a:solidFill>
                <a:srgbClr val="006577"/>
              </a:solidFill>
              <a:latin typeface="Arial" charset="0"/>
              <a:ea typeface="Arial" charset="0"/>
              <a:cs typeface="Arial" charset="0"/>
            </a:endParaRPr>
          </a:p>
        </p:txBody>
      </p:sp>
      <p:sp>
        <p:nvSpPr>
          <p:cNvPr id="9224" name="AutoShape 8"/>
          <p:cNvSpPr>
            <a:spLocks/>
          </p:cNvSpPr>
          <p:nvPr/>
        </p:nvSpPr>
        <p:spPr bwMode="auto">
          <a:xfrm>
            <a:off x="1898650" y="3630613"/>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200" b="1" dirty="0" err="1">
                <a:solidFill>
                  <a:srgbClr val="006577"/>
                </a:solidFill>
                <a:latin typeface="Arial" charset="0"/>
                <a:ea typeface="Arial" charset="0"/>
                <a:cs typeface="Arial" charset="0"/>
                <a:sym typeface="Lato Bold" charset="0"/>
              </a:rPr>
              <a:t>Lethal</a:t>
            </a:r>
            <a:endParaRPr lang="es-ES" sz="3200" dirty="0">
              <a:solidFill>
                <a:srgbClr val="006577"/>
              </a:solidFill>
              <a:latin typeface="Arial" charset="0"/>
              <a:ea typeface="Arial" charset="0"/>
              <a:cs typeface="Arial" charset="0"/>
            </a:endParaRPr>
          </a:p>
        </p:txBody>
      </p:sp>
      <p:sp>
        <p:nvSpPr>
          <p:cNvPr id="9225" name="AutoShape 9"/>
          <p:cNvSpPr>
            <a:spLocks/>
          </p:cNvSpPr>
          <p:nvPr/>
        </p:nvSpPr>
        <p:spPr bwMode="auto">
          <a:xfrm>
            <a:off x="1898650" y="4413250"/>
            <a:ext cx="1778000"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200" b="1" dirty="0">
                <a:solidFill>
                  <a:srgbClr val="006577"/>
                </a:solidFill>
                <a:latin typeface="Arial" charset="0"/>
                <a:ea typeface="Arial" charset="0"/>
                <a:cs typeface="Arial" charset="0"/>
                <a:sym typeface="Lato Bold" charset="0"/>
              </a:rPr>
              <a:t>A&amp;E</a:t>
            </a:r>
            <a:endParaRPr lang="es-ES" sz="3200" b="1" dirty="0">
              <a:solidFill>
                <a:srgbClr val="006577"/>
              </a:solidFill>
              <a:latin typeface="Arial" charset="0"/>
              <a:ea typeface="Arial" charset="0"/>
              <a:cs typeface="Arial" charset="0"/>
            </a:endParaRPr>
          </a:p>
        </p:txBody>
      </p:sp>
      <p:sp>
        <p:nvSpPr>
          <p:cNvPr id="9226" name="AutoShape 10"/>
          <p:cNvSpPr>
            <a:spLocks/>
          </p:cNvSpPr>
          <p:nvPr/>
        </p:nvSpPr>
        <p:spPr bwMode="auto">
          <a:xfrm>
            <a:off x="4875213" y="2757489"/>
            <a:ext cx="582612" cy="5810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B91C"/>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9227" name="AutoShape 11"/>
          <p:cNvSpPr>
            <a:spLocks/>
          </p:cNvSpPr>
          <p:nvPr/>
        </p:nvSpPr>
        <p:spPr bwMode="auto">
          <a:xfrm>
            <a:off x="4860032" y="3717033"/>
            <a:ext cx="582612" cy="5810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C7747"/>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cs typeface="Calibri" charset="0"/>
            </a:endParaRPr>
          </a:p>
        </p:txBody>
      </p:sp>
      <p:sp>
        <p:nvSpPr>
          <p:cNvPr id="9229" name="AutoShape 13"/>
          <p:cNvSpPr>
            <a:spLocks/>
          </p:cNvSpPr>
          <p:nvPr/>
        </p:nvSpPr>
        <p:spPr bwMode="auto">
          <a:xfrm>
            <a:off x="5581651" y="2853267"/>
            <a:ext cx="1776413"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200" b="1" dirty="0" err="1">
                <a:solidFill>
                  <a:srgbClr val="006577"/>
                </a:solidFill>
                <a:latin typeface="Arial" charset="0"/>
                <a:ea typeface="Arial" charset="0"/>
                <a:cs typeface="Arial" charset="0"/>
                <a:sym typeface="Lato Bold" charset="0"/>
              </a:rPr>
              <a:t>Low</a:t>
            </a:r>
            <a:r>
              <a:rPr lang="es-ES" sz="1200" b="1" dirty="0">
                <a:solidFill>
                  <a:srgbClr val="006577"/>
                </a:solidFill>
                <a:latin typeface="Arial" charset="0"/>
                <a:ea typeface="Arial" charset="0"/>
                <a:cs typeface="Arial" charset="0"/>
                <a:sym typeface="Lato Bold" charset="0"/>
              </a:rPr>
              <a:t> </a:t>
            </a:r>
            <a:r>
              <a:rPr lang="es-ES" sz="1200" b="1" dirty="0" err="1">
                <a:solidFill>
                  <a:srgbClr val="006577"/>
                </a:solidFill>
                <a:latin typeface="Arial" charset="0"/>
                <a:ea typeface="Arial" charset="0"/>
                <a:cs typeface="Arial" charset="0"/>
                <a:sym typeface="Lato Bold" charset="0"/>
              </a:rPr>
              <a:t>Level</a:t>
            </a:r>
            <a:r>
              <a:rPr lang="es-ES" sz="1200" b="1" dirty="0">
                <a:solidFill>
                  <a:srgbClr val="006577"/>
                </a:solidFill>
                <a:latin typeface="Arial" charset="0"/>
                <a:ea typeface="Arial" charset="0"/>
                <a:cs typeface="Arial" charset="0"/>
                <a:sym typeface="Lato Bold" charset="0"/>
              </a:rPr>
              <a:t> </a:t>
            </a:r>
            <a:r>
              <a:rPr lang="es-ES" sz="1200" b="1" dirty="0" err="1">
                <a:solidFill>
                  <a:srgbClr val="006577"/>
                </a:solidFill>
                <a:latin typeface="Arial" charset="0"/>
                <a:ea typeface="Arial" charset="0"/>
                <a:cs typeface="Arial" charset="0"/>
                <a:sym typeface="Lato Bold" charset="0"/>
              </a:rPr>
              <a:t>Exposure</a:t>
            </a:r>
            <a:endParaRPr lang="es-ES" sz="3200" dirty="0">
              <a:solidFill>
                <a:srgbClr val="006577"/>
              </a:solidFill>
              <a:latin typeface="Arial" charset="0"/>
              <a:ea typeface="Arial" charset="0"/>
              <a:cs typeface="Arial" charset="0"/>
            </a:endParaRPr>
          </a:p>
        </p:txBody>
      </p:sp>
      <p:sp>
        <p:nvSpPr>
          <p:cNvPr id="9230" name="AutoShape 14"/>
          <p:cNvSpPr>
            <a:spLocks/>
          </p:cNvSpPr>
          <p:nvPr/>
        </p:nvSpPr>
        <p:spPr bwMode="auto">
          <a:xfrm>
            <a:off x="5580113" y="3789040"/>
            <a:ext cx="1776413" cy="13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600"/>
              </a:spcBef>
              <a:defRPr/>
            </a:pPr>
            <a:r>
              <a:rPr lang="es-ES" sz="1200" b="1" dirty="0" err="1">
                <a:solidFill>
                  <a:srgbClr val="006577"/>
                </a:solidFill>
                <a:latin typeface="Arial" charset="0"/>
                <a:ea typeface="Arial" charset="0"/>
                <a:cs typeface="Arial" charset="0"/>
                <a:sym typeface="Lato Bold" charset="0"/>
              </a:rPr>
              <a:t>Brain</a:t>
            </a:r>
            <a:r>
              <a:rPr lang="es-ES" sz="1200" b="1" dirty="0">
                <a:solidFill>
                  <a:srgbClr val="006577"/>
                </a:solidFill>
                <a:latin typeface="Arial" charset="0"/>
                <a:ea typeface="Arial" charset="0"/>
                <a:cs typeface="Arial" charset="0"/>
                <a:sym typeface="Lato Bold" charset="0"/>
              </a:rPr>
              <a:t> </a:t>
            </a:r>
            <a:r>
              <a:rPr lang="es-ES" sz="1200" b="1" dirty="0" err="1">
                <a:solidFill>
                  <a:srgbClr val="006577"/>
                </a:solidFill>
                <a:latin typeface="Arial" charset="0"/>
                <a:ea typeface="Arial" charset="0"/>
                <a:cs typeface="Arial" charset="0"/>
                <a:sym typeface="Lato Bold" charset="0"/>
              </a:rPr>
              <a:t>Damage</a:t>
            </a:r>
            <a:endParaRPr lang="es-ES" sz="3200" dirty="0">
              <a:solidFill>
                <a:srgbClr val="006577"/>
              </a:solidFill>
              <a:latin typeface="Arial" charset="0"/>
              <a:ea typeface="Arial" charset="0"/>
              <a:cs typeface="Arial" charset="0"/>
            </a:endParaRPr>
          </a:p>
        </p:txBody>
      </p:sp>
      <p:sp>
        <p:nvSpPr>
          <p:cNvPr id="9232" name="AutoShape 16"/>
          <p:cNvSpPr>
            <a:spLocks/>
          </p:cNvSpPr>
          <p:nvPr/>
        </p:nvSpPr>
        <p:spPr bwMode="auto">
          <a:xfrm>
            <a:off x="1893358" y="3025247"/>
            <a:ext cx="2591817" cy="34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1200" dirty="0" err="1">
                <a:solidFill>
                  <a:srgbClr val="006577"/>
                </a:solidFill>
                <a:latin typeface="Arial" charset="0"/>
                <a:ea typeface="Arial" charset="0"/>
                <a:cs typeface="Arial" charset="0"/>
                <a:sym typeface="Lato Bold" charset="0"/>
              </a:rPr>
              <a:t>Not</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only</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is</a:t>
            </a:r>
            <a:r>
              <a:rPr lang="es-ES" sz="1200" dirty="0">
                <a:solidFill>
                  <a:srgbClr val="006577"/>
                </a:solidFill>
                <a:latin typeface="Arial" charset="0"/>
                <a:ea typeface="Arial" charset="0"/>
                <a:cs typeface="Arial" charset="0"/>
                <a:sym typeface="Lato Bold" charset="0"/>
              </a:rPr>
              <a:t> CO </a:t>
            </a:r>
            <a:r>
              <a:rPr lang="es-ES" sz="1200" dirty="0" err="1">
                <a:solidFill>
                  <a:srgbClr val="006577"/>
                </a:solidFill>
                <a:latin typeface="Arial" charset="0"/>
                <a:ea typeface="Arial" charset="0"/>
                <a:cs typeface="Arial" charset="0"/>
                <a:sym typeface="Lato Bold" charset="0"/>
              </a:rPr>
              <a:t>odourless</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tasteless</a:t>
            </a:r>
            <a:r>
              <a:rPr lang="es-ES" sz="1200" dirty="0">
                <a:solidFill>
                  <a:srgbClr val="006577"/>
                </a:solidFill>
                <a:latin typeface="Arial" charset="0"/>
                <a:ea typeface="Arial" charset="0"/>
                <a:cs typeface="Arial" charset="0"/>
                <a:sym typeface="Lato Bold" charset="0"/>
              </a:rPr>
              <a:t> and invisible </a:t>
            </a:r>
            <a:r>
              <a:rPr lang="es-ES" sz="1200" dirty="0" err="1">
                <a:solidFill>
                  <a:srgbClr val="006577"/>
                </a:solidFill>
                <a:latin typeface="Arial" charset="0"/>
                <a:ea typeface="Arial" charset="0"/>
                <a:cs typeface="Arial" charset="0"/>
                <a:sym typeface="Lato Bold" charset="0"/>
              </a:rPr>
              <a:t>it</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is</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extremely</a:t>
            </a:r>
            <a:r>
              <a:rPr lang="es-ES" sz="1200" dirty="0">
                <a:solidFill>
                  <a:srgbClr val="006577"/>
                </a:solidFill>
                <a:latin typeface="Arial" charset="0"/>
                <a:ea typeface="Arial" charset="0"/>
                <a:cs typeface="Arial" charset="0"/>
                <a:sym typeface="Lato Bold" charset="0"/>
              </a:rPr>
              <a:t> </a:t>
            </a:r>
            <a:r>
              <a:rPr lang="es-ES" sz="1200" b="1" dirty="0" err="1">
                <a:solidFill>
                  <a:srgbClr val="006577"/>
                </a:solidFill>
                <a:latin typeface="Arial" charset="0"/>
                <a:ea typeface="Arial" charset="0"/>
                <a:cs typeface="Arial" charset="0"/>
                <a:sym typeface="Lato Bold" charset="0"/>
              </a:rPr>
              <a:t>toxic</a:t>
            </a:r>
            <a:r>
              <a:rPr lang="es-ES" sz="1200" dirty="0">
                <a:solidFill>
                  <a:srgbClr val="777C87"/>
                </a:solidFill>
                <a:latin typeface="Arial" charset="0"/>
                <a:ea typeface="Arial" charset="0"/>
                <a:cs typeface="Arial" charset="0"/>
                <a:sym typeface="Lato Bold" charset="0"/>
              </a:rPr>
              <a:t>.</a:t>
            </a:r>
            <a:endParaRPr lang="es-ES" sz="1200" dirty="0">
              <a:latin typeface="Arial" charset="0"/>
              <a:ea typeface="Arial" charset="0"/>
              <a:cs typeface="Arial" charset="0"/>
            </a:endParaRPr>
          </a:p>
        </p:txBody>
      </p:sp>
      <p:sp>
        <p:nvSpPr>
          <p:cNvPr id="9233" name="AutoShape 17"/>
          <p:cNvSpPr>
            <a:spLocks/>
          </p:cNvSpPr>
          <p:nvPr/>
        </p:nvSpPr>
        <p:spPr bwMode="auto">
          <a:xfrm>
            <a:off x="1908176" y="3876600"/>
            <a:ext cx="2339975" cy="344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20000"/>
              </a:lnSpc>
              <a:spcBef>
                <a:spcPts val="600"/>
              </a:spcBef>
              <a:defRPr/>
            </a:pPr>
            <a:r>
              <a:rPr lang="es-ES" sz="1200" dirty="0" err="1">
                <a:solidFill>
                  <a:srgbClr val="006577"/>
                </a:solidFill>
                <a:latin typeface="Arial" charset="0"/>
                <a:ea typeface="Arial" charset="0"/>
                <a:cs typeface="Arial" charset="0"/>
                <a:sym typeface="Lato Bold" charset="0"/>
              </a:rPr>
              <a:t>Approx</a:t>
            </a:r>
            <a:r>
              <a:rPr lang="es-ES" sz="1200" dirty="0">
                <a:solidFill>
                  <a:srgbClr val="006577"/>
                </a:solidFill>
                <a:latin typeface="Arial" charset="0"/>
                <a:ea typeface="Arial" charset="0"/>
                <a:cs typeface="Arial" charset="0"/>
                <a:sym typeface="Lato Bold" charset="0"/>
              </a:rPr>
              <a:t>. 40-50 </a:t>
            </a:r>
            <a:r>
              <a:rPr lang="es-ES" sz="1200" dirty="0" err="1">
                <a:solidFill>
                  <a:srgbClr val="006577"/>
                </a:solidFill>
                <a:latin typeface="Arial" charset="0"/>
                <a:ea typeface="Arial" charset="0"/>
                <a:cs typeface="Arial" charset="0"/>
                <a:sym typeface="Lato Bold" charset="0"/>
              </a:rPr>
              <a:t>people</a:t>
            </a:r>
            <a:r>
              <a:rPr lang="es-ES" sz="1200" dirty="0">
                <a:solidFill>
                  <a:srgbClr val="006577"/>
                </a:solidFill>
                <a:latin typeface="Arial" charset="0"/>
                <a:ea typeface="Arial" charset="0"/>
                <a:cs typeface="Arial" charset="0"/>
                <a:sym typeface="Lato Bold" charset="0"/>
              </a:rPr>
              <a:t> in </a:t>
            </a:r>
            <a:r>
              <a:rPr lang="es-ES" sz="1200" dirty="0" err="1" smtClean="0">
                <a:solidFill>
                  <a:srgbClr val="006577"/>
                </a:solidFill>
                <a:latin typeface="Arial" charset="0"/>
                <a:ea typeface="Arial" charset="0"/>
                <a:cs typeface="Arial" charset="0"/>
                <a:sym typeface="Lato Bold" charset="0"/>
              </a:rPr>
              <a:t>the</a:t>
            </a:r>
            <a:r>
              <a:rPr lang="es-ES" sz="1200" dirty="0" smtClean="0">
                <a:solidFill>
                  <a:srgbClr val="006577"/>
                </a:solidFill>
                <a:latin typeface="Arial" charset="0"/>
                <a:ea typeface="Arial" charset="0"/>
                <a:cs typeface="Arial" charset="0"/>
                <a:sym typeface="Lato Bold" charset="0"/>
              </a:rPr>
              <a:t> UK </a:t>
            </a:r>
            <a:r>
              <a:rPr lang="es-ES" sz="1200" dirty="0">
                <a:solidFill>
                  <a:srgbClr val="006577"/>
                </a:solidFill>
                <a:latin typeface="Arial" charset="0"/>
                <a:ea typeface="Arial" charset="0"/>
                <a:cs typeface="Arial" charset="0"/>
                <a:sym typeface="Lato Bold" charset="0"/>
              </a:rPr>
              <a:t>die </a:t>
            </a:r>
            <a:r>
              <a:rPr lang="es-ES" sz="1200" dirty="0" err="1">
                <a:solidFill>
                  <a:srgbClr val="006577"/>
                </a:solidFill>
                <a:latin typeface="Arial" charset="0"/>
                <a:ea typeface="Arial" charset="0"/>
                <a:cs typeface="Arial" charset="0"/>
                <a:sym typeface="Lato Bold" charset="0"/>
              </a:rPr>
              <a:t>each</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year</a:t>
            </a:r>
            <a:endParaRPr lang="es-ES" sz="1200" dirty="0">
              <a:solidFill>
                <a:srgbClr val="006577"/>
              </a:solidFill>
              <a:latin typeface="Arial" charset="0"/>
              <a:ea typeface="Arial" charset="0"/>
              <a:cs typeface="Arial" charset="0"/>
            </a:endParaRPr>
          </a:p>
        </p:txBody>
      </p:sp>
      <p:sp>
        <p:nvSpPr>
          <p:cNvPr id="9234" name="AutoShape 18"/>
          <p:cNvSpPr>
            <a:spLocks/>
          </p:cNvSpPr>
          <p:nvPr/>
        </p:nvSpPr>
        <p:spPr bwMode="auto">
          <a:xfrm>
            <a:off x="1908176" y="4635501"/>
            <a:ext cx="2519809" cy="346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1200" dirty="0" err="1">
                <a:solidFill>
                  <a:srgbClr val="006577"/>
                </a:solidFill>
                <a:latin typeface="Arial" charset="0"/>
                <a:ea typeface="Arial" charset="0"/>
                <a:cs typeface="Arial" charset="0"/>
                <a:sym typeface="Lato Bold" charset="0"/>
              </a:rPr>
              <a:t>Is</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responsible</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for</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sending</a:t>
            </a:r>
            <a:r>
              <a:rPr lang="es-ES" sz="1200" dirty="0">
                <a:solidFill>
                  <a:srgbClr val="006577"/>
                </a:solidFill>
                <a:latin typeface="Arial" charset="0"/>
                <a:ea typeface="Arial" charset="0"/>
                <a:cs typeface="Arial" charset="0"/>
                <a:sym typeface="Lato Bold" charset="0"/>
              </a:rPr>
              <a:t> 4,000 </a:t>
            </a:r>
            <a:r>
              <a:rPr lang="es-ES" sz="1200" dirty="0" err="1">
                <a:solidFill>
                  <a:srgbClr val="006577"/>
                </a:solidFill>
                <a:latin typeface="Arial" charset="0"/>
                <a:ea typeface="Arial" charset="0"/>
                <a:cs typeface="Arial" charset="0"/>
                <a:sym typeface="Lato Bold" charset="0"/>
              </a:rPr>
              <a:t>people</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to</a:t>
            </a:r>
            <a:r>
              <a:rPr lang="es-ES" sz="1200" dirty="0">
                <a:solidFill>
                  <a:srgbClr val="006577"/>
                </a:solidFill>
                <a:latin typeface="Arial" charset="0"/>
                <a:ea typeface="Arial" charset="0"/>
                <a:cs typeface="Arial" charset="0"/>
                <a:sym typeface="Lato Bold" charset="0"/>
              </a:rPr>
              <a:t> A&amp;E per annum and 200 are </a:t>
            </a:r>
            <a:r>
              <a:rPr lang="es-ES" sz="1200" dirty="0" err="1">
                <a:solidFill>
                  <a:srgbClr val="006577"/>
                </a:solidFill>
                <a:latin typeface="Arial" charset="0"/>
                <a:ea typeface="Arial" charset="0"/>
                <a:cs typeface="Arial" charset="0"/>
                <a:sym typeface="Lato Bold" charset="0"/>
              </a:rPr>
              <a:t>admitted</a:t>
            </a:r>
            <a:r>
              <a:rPr lang="es-ES" sz="1200" dirty="0">
                <a:solidFill>
                  <a:srgbClr val="006577"/>
                </a:solidFill>
                <a:latin typeface="Arial" charset="0"/>
                <a:ea typeface="Arial" charset="0"/>
                <a:cs typeface="Arial" charset="0"/>
                <a:sym typeface="Lato Bold" charset="0"/>
              </a:rPr>
              <a:t>.</a:t>
            </a:r>
            <a:endParaRPr lang="es-ES" sz="1200" dirty="0">
              <a:solidFill>
                <a:srgbClr val="006577"/>
              </a:solidFill>
              <a:latin typeface="Arial" charset="0"/>
              <a:ea typeface="Arial" charset="0"/>
              <a:cs typeface="Arial" charset="0"/>
            </a:endParaRPr>
          </a:p>
        </p:txBody>
      </p:sp>
      <p:sp>
        <p:nvSpPr>
          <p:cNvPr id="9239" name="AutoShape 23"/>
          <p:cNvSpPr>
            <a:spLocks/>
          </p:cNvSpPr>
          <p:nvPr/>
        </p:nvSpPr>
        <p:spPr bwMode="auto">
          <a:xfrm>
            <a:off x="1219200" y="1651000"/>
            <a:ext cx="4792960" cy="279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2000" b="1" dirty="0" err="1" smtClean="0">
                <a:solidFill>
                  <a:srgbClr val="0F5262"/>
                </a:solidFill>
                <a:latin typeface="Arial" charset="0"/>
                <a:ea typeface="Arial" charset="0"/>
                <a:cs typeface="Arial" charset="0"/>
                <a:sym typeface="Lato Black" charset="0"/>
              </a:rPr>
              <a:t>Carbon</a:t>
            </a:r>
            <a:r>
              <a:rPr lang="es-ES" sz="2000" b="1" dirty="0" smtClean="0">
                <a:solidFill>
                  <a:srgbClr val="0F5262"/>
                </a:solidFill>
                <a:latin typeface="Arial" charset="0"/>
                <a:ea typeface="Arial" charset="0"/>
                <a:cs typeface="Arial" charset="0"/>
                <a:sym typeface="Lato Black" charset="0"/>
              </a:rPr>
              <a:t> </a:t>
            </a:r>
            <a:r>
              <a:rPr lang="es-ES" sz="2000" b="1" dirty="0" err="1">
                <a:solidFill>
                  <a:srgbClr val="0F5262"/>
                </a:solidFill>
                <a:latin typeface="Arial" charset="0"/>
                <a:ea typeface="Arial" charset="0"/>
                <a:cs typeface="Arial" charset="0"/>
                <a:sym typeface="Lato Black" charset="0"/>
              </a:rPr>
              <a:t>Monoxide</a:t>
            </a:r>
            <a:r>
              <a:rPr lang="es-ES" sz="2000" b="1" dirty="0">
                <a:solidFill>
                  <a:srgbClr val="0F5262"/>
                </a:solidFill>
                <a:latin typeface="Arial" charset="0"/>
                <a:ea typeface="Arial" charset="0"/>
                <a:cs typeface="Arial" charset="0"/>
                <a:sym typeface="Lato Black" charset="0"/>
              </a:rPr>
              <a:t> </a:t>
            </a:r>
            <a:r>
              <a:rPr lang="es-ES" sz="2000" dirty="0">
                <a:solidFill>
                  <a:srgbClr val="0F5262"/>
                </a:solidFill>
                <a:latin typeface="Arial" charset="0"/>
                <a:ea typeface="Arial" charset="0"/>
                <a:cs typeface="Arial" charset="0"/>
                <a:sym typeface="Lato Light" charset="0"/>
              </a:rPr>
              <a:t>(CO</a:t>
            </a:r>
            <a:r>
              <a:rPr lang="es-ES" sz="2000" dirty="0" smtClean="0">
                <a:solidFill>
                  <a:srgbClr val="0F5262"/>
                </a:solidFill>
                <a:latin typeface="Arial" charset="0"/>
                <a:ea typeface="Arial" charset="0"/>
                <a:cs typeface="Arial" charset="0"/>
                <a:sym typeface="Lato Light" charset="0"/>
              </a:rPr>
              <a:t>) </a:t>
            </a:r>
            <a:r>
              <a:rPr lang="es-ES" sz="2000" dirty="0" err="1" smtClean="0">
                <a:solidFill>
                  <a:srgbClr val="0F5262"/>
                </a:solidFill>
                <a:latin typeface="Arial" charset="0"/>
                <a:ea typeface="Arial" charset="0"/>
                <a:cs typeface="Arial" charset="0"/>
                <a:sym typeface="Lato Light" charset="0"/>
              </a:rPr>
              <a:t>is</a:t>
            </a:r>
            <a:r>
              <a:rPr lang="is-IS" sz="2000" dirty="0" smtClean="0">
                <a:solidFill>
                  <a:srgbClr val="0F5262"/>
                </a:solidFill>
                <a:latin typeface="Arial" charset="0"/>
                <a:ea typeface="Arial" charset="0"/>
                <a:cs typeface="Arial" charset="0"/>
                <a:sym typeface="Lato Light" charset="0"/>
              </a:rPr>
              <a:t>…</a:t>
            </a:r>
            <a:endParaRPr lang="es-ES" sz="2000" dirty="0">
              <a:solidFill>
                <a:srgbClr val="0F5262"/>
              </a:solidFill>
              <a:latin typeface="Arial" charset="0"/>
              <a:ea typeface="Arial" charset="0"/>
              <a:cs typeface="Arial" charset="0"/>
            </a:endParaRPr>
          </a:p>
        </p:txBody>
      </p:sp>
      <p:sp>
        <p:nvSpPr>
          <p:cNvPr id="9240" name="AutoShape 24"/>
          <p:cNvSpPr>
            <a:spLocks/>
          </p:cNvSpPr>
          <p:nvPr/>
        </p:nvSpPr>
        <p:spPr bwMode="auto">
          <a:xfrm>
            <a:off x="5580112" y="3025247"/>
            <a:ext cx="2338388" cy="6917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1200" dirty="0" err="1" smtClean="0">
                <a:solidFill>
                  <a:srgbClr val="006577"/>
                </a:solidFill>
                <a:latin typeface="Arial" charset="0"/>
                <a:ea typeface="Arial" charset="0"/>
                <a:cs typeface="Arial" charset="0"/>
                <a:sym typeface="Lato Bold" charset="0"/>
              </a:rPr>
              <a:t>Suspect</a:t>
            </a:r>
            <a:r>
              <a:rPr lang="es-ES" sz="1200" dirty="0" smtClean="0">
                <a:solidFill>
                  <a:srgbClr val="006577"/>
                </a:solidFill>
                <a:latin typeface="Arial" charset="0"/>
                <a:ea typeface="Arial" charset="0"/>
                <a:cs typeface="Arial" charset="0"/>
                <a:sym typeface="Lato Bold" charset="0"/>
              </a:rPr>
              <a:t> </a:t>
            </a:r>
            <a:r>
              <a:rPr lang="es-ES" sz="1200" dirty="0" err="1" smtClean="0">
                <a:solidFill>
                  <a:srgbClr val="006577"/>
                </a:solidFill>
                <a:latin typeface="Arial" charset="0"/>
                <a:ea typeface="Arial" charset="0"/>
                <a:cs typeface="Arial" charset="0"/>
                <a:sym typeface="Lato Bold" charset="0"/>
              </a:rPr>
              <a:t>many</a:t>
            </a:r>
            <a:r>
              <a:rPr lang="es-ES" sz="1200" dirty="0" smtClean="0">
                <a:solidFill>
                  <a:srgbClr val="006577"/>
                </a:solidFill>
                <a:latin typeface="Arial" charset="0"/>
                <a:ea typeface="Arial" charset="0"/>
                <a:cs typeface="Arial" charset="0"/>
                <a:sym typeface="Lato Bold" charset="0"/>
              </a:rPr>
              <a:t> </a:t>
            </a:r>
            <a:r>
              <a:rPr lang="es-ES" sz="1200" dirty="0">
                <a:solidFill>
                  <a:srgbClr val="006577"/>
                </a:solidFill>
                <a:latin typeface="Arial" charset="0"/>
                <a:ea typeface="Arial" charset="0"/>
                <a:cs typeface="Arial" charset="0"/>
                <a:sym typeface="Lato Bold" charset="0"/>
              </a:rPr>
              <a:t>more </a:t>
            </a:r>
            <a:r>
              <a:rPr lang="es-ES" sz="1200" dirty="0" err="1" smtClean="0">
                <a:solidFill>
                  <a:srgbClr val="006577"/>
                </a:solidFill>
                <a:latin typeface="Arial" charset="0"/>
                <a:ea typeface="Arial" charset="0"/>
                <a:cs typeface="Arial" charset="0"/>
                <a:sym typeface="Lato Bold" charset="0"/>
              </a:rPr>
              <a:t>thousands</a:t>
            </a:r>
            <a:r>
              <a:rPr lang="es-ES" sz="1200" dirty="0" smtClean="0">
                <a:solidFill>
                  <a:srgbClr val="006577"/>
                </a:solidFill>
                <a:latin typeface="Arial" charset="0"/>
                <a:ea typeface="Arial" charset="0"/>
                <a:cs typeface="Arial" charset="0"/>
                <a:sym typeface="Lato Bold" charset="0"/>
              </a:rPr>
              <a:t> </a:t>
            </a:r>
            <a:r>
              <a:rPr lang="es-ES" sz="1200" dirty="0">
                <a:solidFill>
                  <a:srgbClr val="006577"/>
                </a:solidFill>
                <a:latin typeface="Arial" charset="0"/>
                <a:ea typeface="Arial" charset="0"/>
                <a:cs typeface="Arial" charset="0"/>
                <a:sym typeface="Lato Bold" charset="0"/>
              </a:rPr>
              <a:t>of </a:t>
            </a:r>
            <a:r>
              <a:rPr lang="es-ES" sz="1200" dirty="0" err="1">
                <a:solidFill>
                  <a:srgbClr val="006577"/>
                </a:solidFill>
                <a:latin typeface="Arial" charset="0"/>
                <a:ea typeface="Arial" charset="0"/>
                <a:cs typeface="Arial" charset="0"/>
                <a:sym typeface="Lato Bold" charset="0"/>
              </a:rPr>
              <a:t>people</a:t>
            </a:r>
            <a:r>
              <a:rPr lang="es-ES" sz="1200" dirty="0">
                <a:solidFill>
                  <a:srgbClr val="006577"/>
                </a:solidFill>
                <a:latin typeface="Arial" charset="0"/>
                <a:ea typeface="Arial" charset="0"/>
                <a:cs typeface="Arial" charset="0"/>
                <a:sym typeface="Lato Bold" charset="0"/>
              </a:rPr>
              <a:t> are </a:t>
            </a:r>
            <a:r>
              <a:rPr lang="es-ES" sz="1200" dirty="0" err="1">
                <a:solidFill>
                  <a:srgbClr val="006577"/>
                </a:solidFill>
                <a:latin typeface="Arial" charset="0"/>
                <a:ea typeface="Arial" charset="0"/>
                <a:cs typeface="Arial" charset="0"/>
                <a:sym typeface="Lato Bold" charset="0"/>
              </a:rPr>
              <a:t>affected</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through</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low</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level</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exposure</a:t>
            </a:r>
            <a:r>
              <a:rPr lang="es-ES" sz="1200" dirty="0">
                <a:solidFill>
                  <a:srgbClr val="006577"/>
                </a:solidFill>
                <a:latin typeface="Lato Regular" pitchFamily="34" charset="0"/>
                <a:ea typeface="Lato Regular" pitchFamily="34" charset="0"/>
                <a:cs typeface="Lato Regular" pitchFamily="34" charset="0"/>
                <a:sym typeface="Lato Regular" charset="0"/>
              </a:rPr>
              <a:t>.</a:t>
            </a:r>
          </a:p>
          <a:p>
            <a:pPr algn="just">
              <a:lnSpc>
                <a:spcPct val="120000"/>
              </a:lnSpc>
              <a:spcBef>
                <a:spcPts val="600"/>
              </a:spcBef>
              <a:defRPr/>
            </a:pPr>
            <a:endParaRPr lang="es-ES" sz="1200" dirty="0">
              <a:latin typeface="Lato Regular" pitchFamily="34" charset="0"/>
              <a:ea typeface="Lato Regular" pitchFamily="34" charset="0"/>
              <a:cs typeface="Lato Regular" pitchFamily="34" charset="0"/>
            </a:endParaRPr>
          </a:p>
        </p:txBody>
      </p:sp>
      <p:sp>
        <p:nvSpPr>
          <p:cNvPr id="9241" name="AutoShape 25"/>
          <p:cNvSpPr>
            <a:spLocks/>
          </p:cNvSpPr>
          <p:nvPr/>
        </p:nvSpPr>
        <p:spPr bwMode="auto">
          <a:xfrm>
            <a:off x="5580112" y="4007544"/>
            <a:ext cx="2338388" cy="344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600"/>
              </a:spcBef>
              <a:defRPr/>
            </a:pPr>
            <a:r>
              <a:rPr lang="es-ES" sz="1200" dirty="0" err="1">
                <a:solidFill>
                  <a:srgbClr val="006577"/>
                </a:solidFill>
                <a:latin typeface="Arial" charset="0"/>
                <a:ea typeface="Arial" charset="0"/>
                <a:cs typeface="Arial" charset="0"/>
                <a:sym typeface="Lato Bold" charset="0"/>
              </a:rPr>
              <a:t>Exposure</a:t>
            </a:r>
            <a:r>
              <a:rPr lang="es-ES" sz="1200" dirty="0">
                <a:solidFill>
                  <a:srgbClr val="006577"/>
                </a:solidFill>
                <a:latin typeface="Arial" charset="0"/>
                <a:ea typeface="Arial" charset="0"/>
                <a:cs typeface="Arial" charset="0"/>
                <a:sym typeface="Lato Bold" charset="0"/>
              </a:rPr>
              <a:t> can cause </a:t>
            </a:r>
            <a:r>
              <a:rPr lang="es-ES" sz="1200" dirty="0" err="1">
                <a:solidFill>
                  <a:srgbClr val="006577"/>
                </a:solidFill>
                <a:latin typeface="Arial" charset="0"/>
                <a:ea typeface="Arial" charset="0"/>
                <a:cs typeface="Arial" charset="0"/>
                <a:sym typeface="Lato Bold" charset="0"/>
              </a:rPr>
              <a:t>brain</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damage</a:t>
            </a:r>
            <a:r>
              <a:rPr lang="es-ES" sz="1200" dirty="0">
                <a:solidFill>
                  <a:srgbClr val="006577"/>
                </a:solidFill>
                <a:latin typeface="Arial" charset="0"/>
                <a:ea typeface="Arial" charset="0"/>
                <a:cs typeface="Arial" charset="0"/>
                <a:sym typeface="Lato Bold" charset="0"/>
              </a:rPr>
              <a:t> and </a:t>
            </a:r>
            <a:r>
              <a:rPr lang="es-ES" sz="1200" dirty="0" err="1">
                <a:solidFill>
                  <a:srgbClr val="006577"/>
                </a:solidFill>
                <a:latin typeface="Arial" charset="0"/>
                <a:ea typeface="Arial" charset="0"/>
                <a:cs typeface="Arial" charset="0"/>
                <a:sym typeface="Lato Bold" charset="0"/>
              </a:rPr>
              <a:t>affect</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the</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nervous</a:t>
            </a:r>
            <a:r>
              <a:rPr lang="es-ES" sz="1200" dirty="0">
                <a:solidFill>
                  <a:srgbClr val="006577"/>
                </a:solidFill>
                <a:latin typeface="Arial" charset="0"/>
                <a:ea typeface="Arial" charset="0"/>
                <a:cs typeface="Arial" charset="0"/>
                <a:sym typeface="Lato Bold" charset="0"/>
              </a:rPr>
              <a:t> </a:t>
            </a:r>
            <a:r>
              <a:rPr lang="es-ES" sz="1200" dirty="0" err="1">
                <a:solidFill>
                  <a:srgbClr val="006577"/>
                </a:solidFill>
                <a:latin typeface="Arial" charset="0"/>
                <a:ea typeface="Arial" charset="0"/>
                <a:cs typeface="Arial" charset="0"/>
                <a:sym typeface="Lato Bold" charset="0"/>
              </a:rPr>
              <a:t>system</a:t>
            </a:r>
            <a:r>
              <a:rPr lang="es-ES" sz="1200" dirty="0">
                <a:solidFill>
                  <a:srgbClr val="006577"/>
                </a:solidFill>
                <a:latin typeface="Arial" charset="0"/>
                <a:ea typeface="Arial" charset="0"/>
                <a:cs typeface="Arial" charset="0"/>
                <a:sym typeface="Lato Bold" charset="0"/>
              </a:rPr>
              <a:t> and </a:t>
            </a:r>
            <a:r>
              <a:rPr lang="es-ES" sz="1200" dirty="0" err="1">
                <a:solidFill>
                  <a:srgbClr val="006577"/>
                </a:solidFill>
                <a:latin typeface="Arial" charset="0"/>
                <a:ea typeface="Arial" charset="0"/>
                <a:cs typeface="Arial" charset="0"/>
                <a:sym typeface="Lato Bold" charset="0"/>
              </a:rPr>
              <a:t>memory</a:t>
            </a:r>
            <a:endParaRPr lang="es-ES" sz="1200" dirty="0">
              <a:solidFill>
                <a:srgbClr val="006577"/>
              </a:solidFill>
              <a:latin typeface="Arial" charset="0"/>
              <a:ea typeface="Arial" charset="0"/>
              <a:cs typeface="Arial" charset="0"/>
            </a:endParaRPr>
          </a:p>
        </p:txBody>
      </p:sp>
    </p:spTree>
    <p:extLst>
      <p:ext uri="{BB962C8B-B14F-4D97-AF65-F5344CB8AC3E}">
        <p14:creationId xmlns:p14="http://schemas.microsoft.com/office/powerpoint/2010/main" val="55891250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39"/>
                                        </p:tgtEl>
                                        <p:attrNameLst>
                                          <p:attrName>style.visibility</p:attrName>
                                        </p:attrNameLst>
                                      </p:cBhvr>
                                      <p:to>
                                        <p:strVal val="visible"/>
                                      </p:to>
                                    </p:set>
                                    <p:anim calcmode="lin" valueType="num">
                                      <p:cBhvr additive="base">
                                        <p:cTn id="7" dur="500" fill="hold"/>
                                        <p:tgtEl>
                                          <p:spTgt spid="9239"/>
                                        </p:tgtEl>
                                        <p:attrNameLst>
                                          <p:attrName>ppt_x</p:attrName>
                                        </p:attrNameLst>
                                      </p:cBhvr>
                                      <p:tavLst>
                                        <p:tav tm="0">
                                          <p:val>
                                            <p:strVal val="1+#ppt_w/2"/>
                                          </p:val>
                                        </p:tav>
                                        <p:tav tm="100000">
                                          <p:val>
                                            <p:strVal val="#ppt_x"/>
                                          </p:val>
                                        </p:tav>
                                      </p:tavLst>
                                    </p:anim>
                                    <p:anim calcmode="lin" valueType="num">
                                      <p:cBhvr additive="base">
                                        <p:cTn id="8" dur="500" fill="hold"/>
                                        <p:tgtEl>
                                          <p:spTgt spid="92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7"/>
                                        </p:tgtEl>
                                        <p:attrNameLst>
                                          <p:attrName>style.visibility</p:attrName>
                                        </p:attrNameLst>
                                      </p:cBhvr>
                                      <p:to>
                                        <p:strVal val="visible"/>
                                      </p:to>
                                    </p:set>
                                    <p:anim calcmode="lin" valueType="num">
                                      <p:cBhvr additive="base">
                                        <p:cTn id="13" dur="500" fill="hold"/>
                                        <p:tgtEl>
                                          <p:spTgt spid="9217"/>
                                        </p:tgtEl>
                                        <p:attrNameLst>
                                          <p:attrName>ppt_x</p:attrName>
                                        </p:attrNameLst>
                                      </p:cBhvr>
                                      <p:tavLst>
                                        <p:tav tm="0">
                                          <p:val>
                                            <p:strVal val="#ppt_x"/>
                                          </p:val>
                                        </p:tav>
                                        <p:tav tm="100000">
                                          <p:val>
                                            <p:strVal val="#ppt_x"/>
                                          </p:val>
                                        </p:tav>
                                      </p:tavLst>
                                    </p:anim>
                                    <p:anim calcmode="lin" valueType="num">
                                      <p:cBhvr additive="base">
                                        <p:cTn id="14" dur="500" fill="hold"/>
                                        <p:tgtEl>
                                          <p:spTgt spid="921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9223"/>
                                        </p:tgtEl>
                                        <p:attrNameLst>
                                          <p:attrName>style.visibility</p:attrName>
                                        </p:attrNameLst>
                                      </p:cBhvr>
                                      <p:to>
                                        <p:strVal val="visible"/>
                                      </p:to>
                                    </p:set>
                                    <p:anim calcmode="lin" valueType="num">
                                      <p:cBhvr additive="base">
                                        <p:cTn id="18" dur="500" fill="hold"/>
                                        <p:tgtEl>
                                          <p:spTgt spid="9223"/>
                                        </p:tgtEl>
                                        <p:attrNameLst>
                                          <p:attrName>ppt_x</p:attrName>
                                        </p:attrNameLst>
                                      </p:cBhvr>
                                      <p:tavLst>
                                        <p:tav tm="0">
                                          <p:val>
                                            <p:strVal val="#ppt_x"/>
                                          </p:val>
                                        </p:tav>
                                        <p:tav tm="100000">
                                          <p:val>
                                            <p:strVal val="#ppt_x"/>
                                          </p:val>
                                        </p:tav>
                                      </p:tavLst>
                                    </p:anim>
                                    <p:anim calcmode="lin" valueType="num">
                                      <p:cBhvr additive="base">
                                        <p:cTn id="19" dur="500" fill="hold"/>
                                        <p:tgtEl>
                                          <p:spTgt spid="9223"/>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9232"/>
                                        </p:tgtEl>
                                        <p:attrNameLst>
                                          <p:attrName>style.visibility</p:attrName>
                                        </p:attrNameLst>
                                      </p:cBhvr>
                                      <p:to>
                                        <p:strVal val="visible"/>
                                      </p:to>
                                    </p:set>
                                    <p:anim calcmode="lin" valueType="num">
                                      <p:cBhvr additive="base">
                                        <p:cTn id="23" dur="500" fill="hold"/>
                                        <p:tgtEl>
                                          <p:spTgt spid="9232"/>
                                        </p:tgtEl>
                                        <p:attrNameLst>
                                          <p:attrName>ppt_x</p:attrName>
                                        </p:attrNameLst>
                                      </p:cBhvr>
                                      <p:tavLst>
                                        <p:tav tm="0">
                                          <p:val>
                                            <p:strVal val="#ppt_x"/>
                                          </p:val>
                                        </p:tav>
                                        <p:tav tm="100000">
                                          <p:val>
                                            <p:strVal val="#ppt_x"/>
                                          </p:val>
                                        </p:tav>
                                      </p:tavLst>
                                    </p:anim>
                                    <p:anim calcmode="lin" valueType="num">
                                      <p:cBhvr additive="base">
                                        <p:cTn id="24" dur="500" fill="hold"/>
                                        <p:tgtEl>
                                          <p:spTgt spid="923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219"/>
                                        </p:tgtEl>
                                        <p:attrNameLst>
                                          <p:attrName>style.visibility</p:attrName>
                                        </p:attrNameLst>
                                      </p:cBhvr>
                                      <p:to>
                                        <p:strVal val="visible"/>
                                      </p:to>
                                    </p:set>
                                    <p:anim calcmode="lin" valueType="num">
                                      <p:cBhvr additive="base">
                                        <p:cTn id="29" dur="500" fill="hold"/>
                                        <p:tgtEl>
                                          <p:spTgt spid="9219"/>
                                        </p:tgtEl>
                                        <p:attrNameLst>
                                          <p:attrName>ppt_x</p:attrName>
                                        </p:attrNameLst>
                                      </p:cBhvr>
                                      <p:tavLst>
                                        <p:tav tm="0">
                                          <p:val>
                                            <p:strVal val="#ppt_x"/>
                                          </p:val>
                                        </p:tav>
                                        <p:tav tm="100000">
                                          <p:val>
                                            <p:strVal val="#ppt_x"/>
                                          </p:val>
                                        </p:tav>
                                      </p:tavLst>
                                    </p:anim>
                                    <p:anim calcmode="lin" valueType="num">
                                      <p:cBhvr additive="base">
                                        <p:cTn id="30" dur="500" fill="hold"/>
                                        <p:tgtEl>
                                          <p:spTgt spid="9219"/>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9224"/>
                                        </p:tgtEl>
                                        <p:attrNameLst>
                                          <p:attrName>style.visibility</p:attrName>
                                        </p:attrNameLst>
                                      </p:cBhvr>
                                      <p:to>
                                        <p:strVal val="visible"/>
                                      </p:to>
                                    </p:set>
                                    <p:anim calcmode="lin" valueType="num">
                                      <p:cBhvr additive="base">
                                        <p:cTn id="34" dur="500" fill="hold"/>
                                        <p:tgtEl>
                                          <p:spTgt spid="9224"/>
                                        </p:tgtEl>
                                        <p:attrNameLst>
                                          <p:attrName>ppt_x</p:attrName>
                                        </p:attrNameLst>
                                      </p:cBhvr>
                                      <p:tavLst>
                                        <p:tav tm="0">
                                          <p:val>
                                            <p:strVal val="#ppt_x"/>
                                          </p:val>
                                        </p:tav>
                                        <p:tav tm="100000">
                                          <p:val>
                                            <p:strVal val="#ppt_x"/>
                                          </p:val>
                                        </p:tav>
                                      </p:tavLst>
                                    </p:anim>
                                    <p:anim calcmode="lin" valueType="num">
                                      <p:cBhvr additive="base">
                                        <p:cTn id="35" dur="500" fill="hold"/>
                                        <p:tgtEl>
                                          <p:spTgt spid="9224"/>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grpId="0" nodeType="afterEffect">
                                  <p:stCondLst>
                                    <p:cond delay="0"/>
                                  </p:stCondLst>
                                  <p:childTnLst>
                                    <p:set>
                                      <p:cBhvr>
                                        <p:cTn id="38" dur="1" fill="hold">
                                          <p:stCondLst>
                                            <p:cond delay="0"/>
                                          </p:stCondLst>
                                        </p:cTn>
                                        <p:tgtEl>
                                          <p:spTgt spid="9233"/>
                                        </p:tgtEl>
                                        <p:attrNameLst>
                                          <p:attrName>style.visibility</p:attrName>
                                        </p:attrNameLst>
                                      </p:cBhvr>
                                      <p:to>
                                        <p:strVal val="visible"/>
                                      </p:to>
                                    </p:set>
                                    <p:anim calcmode="lin" valueType="num">
                                      <p:cBhvr additive="base">
                                        <p:cTn id="39" dur="500" fill="hold"/>
                                        <p:tgtEl>
                                          <p:spTgt spid="9233"/>
                                        </p:tgtEl>
                                        <p:attrNameLst>
                                          <p:attrName>ppt_x</p:attrName>
                                        </p:attrNameLst>
                                      </p:cBhvr>
                                      <p:tavLst>
                                        <p:tav tm="0">
                                          <p:val>
                                            <p:strVal val="#ppt_x"/>
                                          </p:val>
                                        </p:tav>
                                        <p:tav tm="100000">
                                          <p:val>
                                            <p:strVal val="#ppt_x"/>
                                          </p:val>
                                        </p:tav>
                                      </p:tavLst>
                                    </p:anim>
                                    <p:anim calcmode="lin" valueType="num">
                                      <p:cBhvr additive="base">
                                        <p:cTn id="40"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220"/>
                                        </p:tgtEl>
                                        <p:attrNameLst>
                                          <p:attrName>style.visibility</p:attrName>
                                        </p:attrNameLst>
                                      </p:cBhvr>
                                      <p:to>
                                        <p:strVal val="visible"/>
                                      </p:to>
                                    </p:set>
                                    <p:anim calcmode="lin" valueType="num">
                                      <p:cBhvr additive="base">
                                        <p:cTn id="45" dur="500" fill="hold"/>
                                        <p:tgtEl>
                                          <p:spTgt spid="9220"/>
                                        </p:tgtEl>
                                        <p:attrNameLst>
                                          <p:attrName>ppt_x</p:attrName>
                                        </p:attrNameLst>
                                      </p:cBhvr>
                                      <p:tavLst>
                                        <p:tav tm="0">
                                          <p:val>
                                            <p:strVal val="#ppt_x"/>
                                          </p:val>
                                        </p:tav>
                                        <p:tav tm="100000">
                                          <p:val>
                                            <p:strVal val="#ppt_x"/>
                                          </p:val>
                                        </p:tav>
                                      </p:tavLst>
                                    </p:anim>
                                    <p:anim calcmode="lin" valueType="num">
                                      <p:cBhvr additive="base">
                                        <p:cTn id="46" dur="500" fill="hold"/>
                                        <p:tgtEl>
                                          <p:spTgt spid="922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9225"/>
                                        </p:tgtEl>
                                        <p:attrNameLst>
                                          <p:attrName>style.visibility</p:attrName>
                                        </p:attrNameLst>
                                      </p:cBhvr>
                                      <p:to>
                                        <p:strVal val="visible"/>
                                      </p:to>
                                    </p:set>
                                    <p:anim calcmode="lin" valueType="num">
                                      <p:cBhvr additive="base">
                                        <p:cTn id="49" dur="500" fill="hold"/>
                                        <p:tgtEl>
                                          <p:spTgt spid="9225"/>
                                        </p:tgtEl>
                                        <p:attrNameLst>
                                          <p:attrName>ppt_x</p:attrName>
                                        </p:attrNameLst>
                                      </p:cBhvr>
                                      <p:tavLst>
                                        <p:tav tm="0">
                                          <p:val>
                                            <p:strVal val="#ppt_x"/>
                                          </p:val>
                                        </p:tav>
                                        <p:tav tm="100000">
                                          <p:val>
                                            <p:strVal val="#ppt_x"/>
                                          </p:val>
                                        </p:tav>
                                      </p:tavLst>
                                    </p:anim>
                                    <p:anim calcmode="lin" valueType="num">
                                      <p:cBhvr additive="base">
                                        <p:cTn id="50" dur="500" fill="hold"/>
                                        <p:tgtEl>
                                          <p:spTgt spid="9225"/>
                                        </p:tgtEl>
                                        <p:attrNameLst>
                                          <p:attrName>ppt_y</p:attrName>
                                        </p:attrNameLst>
                                      </p:cBhvr>
                                      <p:tavLst>
                                        <p:tav tm="0">
                                          <p:val>
                                            <p:strVal val="1+#ppt_h/2"/>
                                          </p:val>
                                        </p:tav>
                                        <p:tav tm="100000">
                                          <p:val>
                                            <p:strVal val="#ppt_y"/>
                                          </p:val>
                                        </p:tav>
                                      </p:tavLst>
                                    </p:anim>
                                  </p:childTnLst>
                                </p:cTn>
                              </p:par>
                            </p:childTnLst>
                          </p:cTn>
                        </p:par>
                        <p:par>
                          <p:cTn id="51" fill="hold">
                            <p:stCondLst>
                              <p:cond delay="500"/>
                            </p:stCondLst>
                            <p:childTnLst>
                              <p:par>
                                <p:cTn id="52" presetID="2" presetClass="entr" presetSubtype="4" fill="hold" grpId="0" nodeType="afterEffect">
                                  <p:stCondLst>
                                    <p:cond delay="0"/>
                                  </p:stCondLst>
                                  <p:childTnLst>
                                    <p:set>
                                      <p:cBhvr>
                                        <p:cTn id="53" dur="1" fill="hold">
                                          <p:stCondLst>
                                            <p:cond delay="0"/>
                                          </p:stCondLst>
                                        </p:cTn>
                                        <p:tgtEl>
                                          <p:spTgt spid="9234"/>
                                        </p:tgtEl>
                                        <p:attrNameLst>
                                          <p:attrName>style.visibility</p:attrName>
                                        </p:attrNameLst>
                                      </p:cBhvr>
                                      <p:to>
                                        <p:strVal val="visible"/>
                                      </p:to>
                                    </p:set>
                                    <p:anim calcmode="lin" valueType="num">
                                      <p:cBhvr additive="base">
                                        <p:cTn id="54" dur="500" fill="hold"/>
                                        <p:tgtEl>
                                          <p:spTgt spid="9234"/>
                                        </p:tgtEl>
                                        <p:attrNameLst>
                                          <p:attrName>ppt_x</p:attrName>
                                        </p:attrNameLst>
                                      </p:cBhvr>
                                      <p:tavLst>
                                        <p:tav tm="0">
                                          <p:val>
                                            <p:strVal val="#ppt_x"/>
                                          </p:val>
                                        </p:tav>
                                        <p:tav tm="100000">
                                          <p:val>
                                            <p:strVal val="#ppt_x"/>
                                          </p:val>
                                        </p:tav>
                                      </p:tavLst>
                                    </p:anim>
                                    <p:anim calcmode="lin" valueType="num">
                                      <p:cBhvr additive="base">
                                        <p:cTn id="55" dur="500" fill="hold"/>
                                        <p:tgtEl>
                                          <p:spTgt spid="923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9226"/>
                                        </p:tgtEl>
                                        <p:attrNameLst>
                                          <p:attrName>style.visibility</p:attrName>
                                        </p:attrNameLst>
                                      </p:cBhvr>
                                      <p:to>
                                        <p:strVal val="visible"/>
                                      </p:to>
                                    </p:set>
                                    <p:anim calcmode="lin" valueType="num">
                                      <p:cBhvr additive="base">
                                        <p:cTn id="60" dur="500" fill="hold"/>
                                        <p:tgtEl>
                                          <p:spTgt spid="9226"/>
                                        </p:tgtEl>
                                        <p:attrNameLst>
                                          <p:attrName>ppt_x</p:attrName>
                                        </p:attrNameLst>
                                      </p:cBhvr>
                                      <p:tavLst>
                                        <p:tav tm="0">
                                          <p:val>
                                            <p:strVal val="#ppt_x"/>
                                          </p:val>
                                        </p:tav>
                                        <p:tav tm="100000">
                                          <p:val>
                                            <p:strVal val="#ppt_x"/>
                                          </p:val>
                                        </p:tav>
                                      </p:tavLst>
                                    </p:anim>
                                    <p:anim calcmode="lin" valueType="num">
                                      <p:cBhvr additive="base">
                                        <p:cTn id="61" dur="500" fill="hold"/>
                                        <p:tgtEl>
                                          <p:spTgt spid="9226"/>
                                        </p:tgtEl>
                                        <p:attrNameLst>
                                          <p:attrName>ppt_y</p:attrName>
                                        </p:attrNameLst>
                                      </p:cBhvr>
                                      <p:tavLst>
                                        <p:tav tm="0">
                                          <p:val>
                                            <p:strVal val="1+#ppt_h/2"/>
                                          </p:val>
                                        </p:tav>
                                        <p:tav tm="100000">
                                          <p:val>
                                            <p:strVal val="#ppt_y"/>
                                          </p:val>
                                        </p:tav>
                                      </p:tavLst>
                                    </p:anim>
                                  </p:childTnLst>
                                </p:cTn>
                              </p:par>
                            </p:childTnLst>
                          </p:cTn>
                        </p:par>
                        <p:par>
                          <p:cTn id="62" fill="hold">
                            <p:stCondLst>
                              <p:cond delay="500"/>
                            </p:stCondLst>
                            <p:childTnLst>
                              <p:par>
                                <p:cTn id="63" presetID="2" presetClass="entr" presetSubtype="4" fill="hold" grpId="0" nodeType="afterEffect">
                                  <p:stCondLst>
                                    <p:cond delay="0"/>
                                  </p:stCondLst>
                                  <p:childTnLst>
                                    <p:set>
                                      <p:cBhvr>
                                        <p:cTn id="64" dur="1" fill="hold">
                                          <p:stCondLst>
                                            <p:cond delay="0"/>
                                          </p:stCondLst>
                                        </p:cTn>
                                        <p:tgtEl>
                                          <p:spTgt spid="9229"/>
                                        </p:tgtEl>
                                        <p:attrNameLst>
                                          <p:attrName>style.visibility</p:attrName>
                                        </p:attrNameLst>
                                      </p:cBhvr>
                                      <p:to>
                                        <p:strVal val="visible"/>
                                      </p:to>
                                    </p:set>
                                    <p:anim calcmode="lin" valueType="num">
                                      <p:cBhvr additive="base">
                                        <p:cTn id="65" dur="500" fill="hold"/>
                                        <p:tgtEl>
                                          <p:spTgt spid="9229"/>
                                        </p:tgtEl>
                                        <p:attrNameLst>
                                          <p:attrName>ppt_x</p:attrName>
                                        </p:attrNameLst>
                                      </p:cBhvr>
                                      <p:tavLst>
                                        <p:tav tm="0">
                                          <p:val>
                                            <p:strVal val="#ppt_x"/>
                                          </p:val>
                                        </p:tav>
                                        <p:tav tm="100000">
                                          <p:val>
                                            <p:strVal val="#ppt_x"/>
                                          </p:val>
                                        </p:tav>
                                      </p:tavLst>
                                    </p:anim>
                                    <p:anim calcmode="lin" valueType="num">
                                      <p:cBhvr additive="base">
                                        <p:cTn id="66" dur="500" fill="hold"/>
                                        <p:tgtEl>
                                          <p:spTgt spid="9229"/>
                                        </p:tgtEl>
                                        <p:attrNameLst>
                                          <p:attrName>ppt_y</p:attrName>
                                        </p:attrNameLst>
                                      </p:cBhvr>
                                      <p:tavLst>
                                        <p:tav tm="0">
                                          <p:val>
                                            <p:strVal val="1+#ppt_h/2"/>
                                          </p:val>
                                        </p:tav>
                                        <p:tav tm="100000">
                                          <p:val>
                                            <p:strVal val="#ppt_y"/>
                                          </p:val>
                                        </p:tav>
                                      </p:tavLst>
                                    </p:anim>
                                  </p:childTnLst>
                                </p:cTn>
                              </p:par>
                            </p:childTnLst>
                          </p:cTn>
                        </p:par>
                        <p:par>
                          <p:cTn id="67" fill="hold">
                            <p:stCondLst>
                              <p:cond delay="1000"/>
                            </p:stCondLst>
                            <p:childTnLst>
                              <p:par>
                                <p:cTn id="68" presetID="2" presetClass="entr" presetSubtype="4" fill="hold" grpId="0" nodeType="afterEffect">
                                  <p:stCondLst>
                                    <p:cond delay="0"/>
                                  </p:stCondLst>
                                  <p:childTnLst>
                                    <p:set>
                                      <p:cBhvr>
                                        <p:cTn id="69" dur="1" fill="hold">
                                          <p:stCondLst>
                                            <p:cond delay="0"/>
                                          </p:stCondLst>
                                        </p:cTn>
                                        <p:tgtEl>
                                          <p:spTgt spid="9240"/>
                                        </p:tgtEl>
                                        <p:attrNameLst>
                                          <p:attrName>style.visibility</p:attrName>
                                        </p:attrNameLst>
                                      </p:cBhvr>
                                      <p:to>
                                        <p:strVal val="visible"/>
                                      </p:to>
                                    </p:set>
                                    <p:anim calcmode="lin" valueType="num">
                                      <p:cBhvr additive="base">
                                        <p:cTn id="70" dur="500" fill="hold"/>
                                        <p:tgtEl>
                                          <p:spTgt spid="9240"/>
                                        </p:tgtEl>
                                        <p:attrNameLst>
                                          <p:attrName>ppt_x</p:attrName>
                                        </p:attrNameLst>
                                      </p:cBhvr>
                                      <p:tavLst>
                                        <p:tav tm="0">
                                          <p:val>
                                            <p:strVal val="#ppt_x"/>
                                          </p:val>
                                        </p:tav>
                                        <p:tav tm="100000">
                                          <p:val>
                                            <p:strVal val="#ppt_x"/>
                                          </p:val>
                                        </p:tav>
                                      </p:tavLst>
                                    </p:anim>
                                    <p:anim calcmode="lin" valueType="num">
                                      <p:cBhvr additive="base">
                                        <p:cTn id="71" dur="500" fill="hold"/>
                                        <p:tgtEl>
                                          <p:spTgt spid="9240"/>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9227"/>
                                        </p:tgtEl>
                                        <p:attrNameLst>
                                          <p:attrName>style.visibility</p:attrName>
                                        </p:attrNameLst>
                                      </p:cBhvr>
                                      <p:to>
                                        <p:strVal val="visible"/>
                                      </p:to>
                                    </p:set>
                                    <p:anim calcmode="lin" valueType="num">
                                      <p:cBhvr additive="base">
                                        <p:cTn id="76" dur="500" fill="hold"/>
                                        <p:tgtEl>
                                          <p:spTgt spid="9227"/>
                                        </p:tgtEl>
                                        <p:attrNameLst>
                                          <p:attrName>ppt_x</p:attrName>
                                        </p:attrNameLst>
                                      </p:cBhvr>
                                      <p:tavLst>
                                        <p:tav tm="0">
                                          <p:val>
                                            <p:strVal val="#ppt_x"/>
                                          </p:val>
                                        </p:tav>
                                        <p:tav tm="100000">
                                          <p:val>
                                            <p:strVal val="#ppt_x"/>
                                          </p:val>
                                        </p:tav>
                                      </p:tavLst>
                                    </p:anim>
                                    <p:anim calcmode="lin" valueType="num">
                                      <p:cBhvr additive="base">
                                        <p:cTn id="77" dur="500" fill="hold"/>
                                        <p:tgtEl>
                                          <p:spTgt spid="9227"/>
                                        </p:tgtEl>
                                        <p:attrNameLst>
                                          <p:attrName>ppt_y</p:attrName>
                                        </p:attrNameLst>
                                      </p:cBhvr>
                                      <p:tavLst>
                                        <p:tav tm="0">
                                          <p:val>
                                            <p:strVal val="1+#ppt_h/2"/>
                                          </p:val>
                                        </p:tav>
                                        <p:tav tm="100000">
                                          <p:val>
                                            <p:strVal val="#ppt_y"/>
                                          </p:val>
                                        </p:tav>
                                      </p:tavLst>
                                    </p:anim>
                                  </p:childTnLst>
                                </p:cTn>
                              </p:par>
                            </p:childTnLst>
                          </p:cTn>
                        </p:par>
                        <p:par>
                          <p:cTn id="78" fill="hold">
                            <p:stCondLst>
                              <p:cond delay="500"/>
                            </p:stCondLst>
                            <p:childTnLst>
                              <p:par>
                                <p:cTn id="79" presetID="2" presetClass="entr" presetSubtype="4" fill="hold" grpId="0" nodeType="afterEffect">
                                  <p:stCondLst>
                                    <p:cond delay="100"/>
                                  </p:stCondLst>
                                  <p:childTnLst>
                                    <p:set>
                                      <p:cBhvr>
                                        <p:cTn id="80" dur="1" fill="hold">
                                          <p:stCondLst>
                                            <p:cond delay="0"/>
                                          </p:stCondLst>
                                        </p:cTn>
                                        <p:tgtEl>
                                          <p:spTgt spid="9230"/>
                                        </p:tgtEl>
                                        <p:attrNameLst>
                                          <p:attrName>style.visibility</p:attrName>
                                        </p:attrNameLst>
                                      </p:cBhvr>
                                      <p:to>
                                        <p:strVal val="visible"/>
                                      </p:to>
                                    </p:set>
                                    <p:anim calcmode="lin" valueType="num">
                                      <p:cBhvr additive="base">
                                        <p:cTn id="81" dur="500" fill="hold"/>
                                        <p:tgtEl>
                                          <p:spTgt spid="9230"/>
                                        </p:tgtEl>
                                        <p:attrNameLst>
                                          <p:attrName>ppt_x</p:attrName>
                                        </p:attrNameLst>
                                      </p:cBhvr>
                                      <p:tavLst>
                                        <p:tav tm="0">
                                          <p:val>
                                            <p:strVal val="#ppt_x"/>
                                          </p:val>
                                        </p:tav>
                                        <p:tav tm="100000">
                                          <p:val>
                                            <p:strVal val="#ppt_x"/>
                                          </p:val>
                                        </p:tav>
                                      </p:tavLst>
                                    </p:anim>
                                    <p:anim calcmode="lin" valueType="num">
                                      <p:cBhvr additive="base">
                                        <p:cTn id="82" dur="500" fill="hold"/>
                                        <p:tgtEl>
                                          <p:spTgt spid="9230"/>
                                        </p:tgtEl>
                                        <p:attrNameLst>
                                          <p:attrName>ppt_y</p:attrName>
                                        </p:attrNameLst>
                                      </p:cBhvr>
                                      <p:tavLst>
                                        <p:tav tm="0">
                                          <p:val>
                                            <p:strVal val="1+#ppt_h/2"/>
                                          </p:val>
                                        </p:tav>
                                        <p:tav tm="100000">
                                          <p:val>
                                            <p:strVal val="#ppt_y"/>
                                          </p:val>
                                        </p:tav>
                                      </p:tavLst>
                                    </p:anim>
                                  </p:childTnLst>
                                </p:cTn>
                              </p:par>
                            </p:childTnLst>
                          </p:cTn>
                        </p:par>
                        <p:par>
                          <p:cTn id="83" fill="hold" nodeType="afterGroup">
                            <p:stCondLst>
                              <p:cond delay="1100"/>
                            </p:stCondLst>
                            <p:childTnLst>
                              <p:par>
                                <p:cTn id="84" presetID="2" presetClass="entr" presetSubtype="4" fill="hold" grpId="0" nodeType="afterEffect">
                                  <p:stCondLst>
                                    <p:cond delay="100"/>
                                  </p:stCondLst>
                                  <p:childTnLst>
                                    <p:set>
                                      <p:cBhvr>
                                        <p:cTn id="85" dur="1" fill="hold">
                                          <p:stCondLst>
                                            <p:cond delay="0"/>
                                          </p:stCondLst>
                                        </p:cTn>
                                        <p:tgtEl>
                                          <p:spTgt spid="9241"/>
                                        </p:tgtEl>
                                        <p:attrNameLst>
                                          <p:attrName>style.visibility</p:attrName>
                                        </p:attrNameLst>
                                      </p:cBhvr>
                                      <p:to>
                                        <p:strVal val="visible"/>
                                      </p:to>
                                    </p:set>
                                    <p:anim calcmode="lin" valueType="num">
                                      <p:cBhvr additive="base">
                                        <p:cTn id="86" dur="500" fill="hold"/>
                                        <p:tgtEl>
                                          <p:spTgt spid="9241"/>
                                        </p:tgtEl>
                                        <p:attrNameLst>
                                          <p:attrName>ppt_x</p:attrName>
                                        </p:attrNameLst>
                                      </p:cBhvr>
                                      <p:tavLst>
                                        <p:tav tm="0">
                                          <p:val>
                                            <p:strVal val="#ppt_x"/>
                                          </p:val>
                                        </p:tav>
                                        <p:tav tm="100000">
                                          <p:val>
                                            <p:strVal val="#ppt_x"/>
                                          </p:val>
                                        </p:tav>
                                      </p:tavLst>
                                    </p:anim>
                                    <p:anim calcmode="lin" valueType="num">
                                      <p:cBhvr additive="base">
                                        <p:cTn id="87" dur="500" fill="hold"/>
                                        <p:tgtEl>
                                          <p:spTgt spid="92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P spid="9229" grpId="0" autoUpdateAnimBg="0"/>
      <p:bldP spid="9230" grpId="0" autoUpdateAnimBg="0"/>
      <p:bldP spid="9232" grpId="0" autoUpdateAnimBg="0"/>
      <p:bldP spid="9233" grpId="0" autoUpdateAnimBg="0"/>
      <p:bldP spid="9234" grpId="0" autoUpdateAnimBg="0"/>
      <p:bldP spid="9239" grpId="0" autoUpdateAnimBg="0"/>
      <p:bldP spid="9240" grpId="0" autoUpdateAnimBg="0"/>
      <p:bldP spid="92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p:cNvSpPr>
          <p:nvPr/>
        </p:nvSpPr>
        <p:spPr bwMode="auto">
          <a:xfrm>
            <a:off x="617898" y="5680453"/>
            <a:ext cx="8049809" cy="899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6577"/>
          </a:solidFill>
          <a:ln w="25400" cap="flat" cmpd="sng">
            <a:solidFill>
              <a:srgbClr val="000000">
                <a:alpha val="0"/>
              </a:srgbClr>
            </a:solidFill>
            <a:prstDash val="solid"/>
            <a:miter lim="0"/>
            <a:headEnd/>
            <a:tailEnd/>
          </a:ln>
          <a:effectLst/>
          <a:extLst/>
        </p:spPr>
        <p:txBody>
          <a:bodyPr lIns="0" tIns="0" rIns="0" bIns="0"/>
          <a:lstStyle/>
          <a:p>
            <a:pPr>
              <a:defRPr/>
            </a:pPr>
            <a:endParaRPr lang="es-ES">
              <a:solidFill>
                <a:srgbClr val="006577"/>
              </a:solidFill>
              <a:cs typeface="Calibri" charset="0"/>
            </a:endParaRPr>
          </a:p>
        </p:txBody>
      </p:sp>
      <p:sp>
        <p:nvSpPr>
          <p:cNvPr id="13" name="AutoShape 1"/>
          <p:cNvSpPr>
            <a:spLocks/>
          </p:cNvSpPr>
          <p:nvPr/>
        </p:nvSpPr>
        <p:spPr bwMode="auto">
          <a:xfrm>
            <a:off x="823861" y="5680453"/>
            <a:ext cx="7440019" cy="526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20000"/>
              </a:lnSpc>
              <a:spcBef>
                <a:spcPts val="1100"/>
              </a:spcBef>
              <a:defRPr/>
            </a:pPr>
            <a:r>
              <a:rPr lang="en-GB" sz="2000" dirty="0">
                <a:solidFill>
                  <a:schemeClr val="bg1"/>
                </a:solidFill>
                <a:ea typeface="Lato Bold" pitchFamily="34" charset="0"/>
                <a:cs typeface="Lato Bold" pitchFamily="34" charset="0"/>
                <a:sym typeface="Lato Bold" charset="0"/>
              </a:rPr>
              <a:t>ACTION: </a:t>
            </a:r>
            <a:r>
              <a:rPr lang="en-GB" sz="2000" dirty="0">
                <a:solidFill>
                  <a:schemeClr val="bg1"/>
                </a:solidFill>
                <a:ea typeface="Lato Light" pitchFamily="34" charset="0"/>
                <a:cs typeface="Lato Light" pitchFamily="34" charset="0"/>
                <a:sym typeface="Lato Bold" charset="0"/>
              </a:rPr>
              <a:t>When you visit a client’s home, keep a look out for blocked ventilation sources such as chimneys, flues and air vents</a:t>
            </a:r>
          </a:p>
        </p:txBody>
      </p:sp>
      <p:sp>
        <p:nvSpPr>
          <p:cNvPr id="5121" name="AutoShape 1"/>
          <p:cNvSpPr>
            <a:spLocks/>
          </p:cNvSpPr>
          <p:nvPr/>
        </p:nvSpPr>
        <p:spPr bwMode="auto">
          <a:xfrm>
            <a:off x="617897" y="1981934"/>
            <a:ext cx="4694120" cy="2671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spcBef>
                <a:spcPts val="1100"/>
              </a:spcBef>
              <a:defRPr/>
            </a:pPr>
            <a:r>
              <a:rPr lang="en-GB" sz="2400" dirty="0">
                <a:solidFill>
                  <a:srgbClr val="006577"/>
                </a:solidFill>
                <a:ea typeface="Lato Light" pitchFamily="34" charset="0"/>
                <a:cs typeface="Lato Light" pitchFamily="34" charset="0"/>
                <a:sym typeface="Lato Bold" charset="0"/>
              </a:rPr>
              <a:t>Yellow/orange lazy flames (instead of </a:t>
            </a:r>
            <a:r>
              <a:rPr lang="en-GB" sz="2400" dirty="0" smtClean="0">
                <a:solidFill>
                  <a:srgbClr val="006577"/>
                </a:solidFill>
                <a:ea typeface="Lato Light" pitchFamily="34" charset="0"/>
                <a:cs typeface="Lato Light" pitchFamily="34" charset="0"/>
                <a:sym typeface="Lato Bold" charset="0"/>
              </a:rPr>
              <a:t>blue</a:t>
            </a:r>
            <a:r>
              <a:rPr lang="en-GB" sz="2400" dirty="0">
                <a:solidFill>
                  <a:srgbClr val="006577"/>
                </a:solidFill>
                <a:ea typeface="Lato Light" pitchFamily="34" charset="0"/>
                <a:cs typeface="Lato Light" pitchFamily="34" charset="0"/>
                <a:sym typeface="Lato Bold" charset="0"/>
              </a:rPr>
              <a:t>)</a:t>
            </a:r>
          </a:p>
          <a:p>
            <a:pPr>
              <a:spcBef>
                <a:spcPts val="1100"/>
              </a:spcBef>
              <a:defRPr/>
            </a:pPr>
            <a:r>
              <a:rPr lang="en-GB" sz="2400" dirty="0">
                <a:solidFill>
                  <a:srgbClr val="006577"/>
                </a:solidFill>
                <a:ea typeface="Lato Light" pitchFamily="34" charset="0"/>
                <a:cs typeface="Lato Light" pitchFamily="34" charset="0"/>
                <a:sym typeface="Lato Bold" charset="0"/>
              </a:rPr>
              <a:t>Sooty, yellow or brown marks around the gas fire/cooker</a:t>
            </a:r>
          </a:p>
          <a:p>
            <a:pPr>
              <a:spcBef>
                <a:spcPts val="1100"/>
              </a:spcBef>
              <a:defRPr/>
            </a:pPr>
            <a:r>
              <a:rPr lang="en-GB" sz="2400" dirty="0">
                <a:solidFill>
                  <a:srgbClr val="006577"/>
                </a:solidFill>
                <a:ea typeface="Lato Light" pitchFamily="34" charset="0"/>
                <a:cs typeface="Lato Light" pitchFamily="34" charset="0"/>
                <a:sym typeface="Lato Bold" charset="0"/>
              </a:rPr>
              <a:t>Excessive condensation – windows and walls</a:t>
            </a:r>
          </a:p>
          <a:p>
            <a:pPr>
              <a:spcBef>
                <a:spcPts val="1100"/>
              </a:spcBef>
              <a:defRPr/>
            </a:pPr>
            <a:r>
              <a:rPr lang="en-GB" sz="2400" dirty="0">
                <a:solidFill>
                  <a:srgbClr val="006577"/>
                </a:solidFill>
                <a:ea typeface="Lato Light" pitchFamily="34" charset="0"/>
                <a:cs typeface="Lato Light" pitchFamily="34" charset="0"/>
                <a:sym typeface="Lato Bold" charset="0"/>
              </a:rPr>
              <a:t>Signs of scorching around the fire</a:t>
            </a:r>
          </a:p>
          <a:p>
            <a:pPr>
              <a:spcBef>
                <a:spcPts val="1100"/>
              </a:spcBef>
              <a:defRPr/>
            </a:pPr>
            <a:r>
              <a:rPr lang="en-GB" sz="2400" dirty="0">
                <a:solidFill>
                  <a:srgbClr val="006577"/>
                </a:solidFill>
                <a:ea typeface="Lato Light" pitchFamily="34" charset="0"/>
                <a:cs typeface="Lato Light" pitchFamily="34" charset="0"/>
                <a:sym typeface="Lato Bold" charset="0"/>
              </a:rPr>
              <a:t>Pilot light keeps going out </a:t>
            </a:r>
          </a:p>
        </p:txBody>
      </p:sp>
      <p:sp>
        <p:nvSpPr>
          <p:cNvPr id="5122" name="AutoShape 2"/>
          <p:cNvSpPr>
            <a:spLocks/>
          </p:cNvSpPr>
          <p:nvPr/>
        </p:nvSpPr>
        <p:spPr bwMode="auto">
          <a:xfrm>
            <a:off x="617898" y="978183"/>
            <a:ext cx="7929663" cy="634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3200" dirty="0" err="1">
                <a:solidFill>
                  <a:srgbClr val="79CCD6"/>
                </a:solidFill>
                <a:cs typeface="Lato Black" charset="0"/>
                <a:sym typeface="Lato Black" charset="0"/>
              </a:rPr>
              <a:t>How</a:t>
            </a:r>
            <a:r>
              <a:rPr lang="es-ES" sz="3200" dirty="0">
                <a:solidFill>
                  <a:srgbClr val="79CCD6"/>
                </a:solidFill>
                <a:cs typeface="Lato Black" charset="0"/>
                <a:sym typeface="Lato Black" charset="0"/>
              </a:rPr>
              <a:t> do </a:t>
            </a:r>
            <a:r>
              <a:rPr lang="es-ES" sz="3200" dirty="0" err="1">
                <a:solidFill>
                  <a:srgbClr val="79CCD6"/>
                </a:solidFill>
                <a:cs typeface="Lato Black" charset="0"/>
                <a:sym typeface="Lato Black" charset="0"/>
              </a:rPr>
              <a:t>you</a:t>
            </a:r>
            <a:r>
              <a:rPr lang="es-ES" sz="3200" dirty="0">
                <a:solidFill>
                  <a:srgbClr val="79CCD6"/>
                </a:solidFill>
                <a:cs typeface="Lato Black" charset="0"/>
                <a:sym typeface="Lato Black" charset="0"/>
              </a:rPr>
              <a:t> spot </a:t>
            </a:r>
            <a:r>
              <a:rPr lang="es-ES" sz="3200" dirty="0" err="1">
                <a:solidFill>
                  <a:srgbClr val="79CCD6"/>
                </a:solidFill>
                <a:cs typeface="Lato Black" charset="0"/>
                <a:sym typeface="Lato Black" charset="0"/>
              </a:rPr>
              <a:t>the</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risks</a:t>
            </a:r>
            <a:r>
              <a:rPr lang="es-ES" sz="3200" dirty="0">
                <a:solidFill>
                  <a:srgbClr val="79CCD6"/>
                </a:solidFill>
                <a:cs typeface="Lato Black" charset="0"/>
                <a:sym typeface="Lato Black" charset="0"/>
              </a:rPr>
              <a:t>?</a:t>
            </a:r>
            <a:endParaRPr lang="es-ES" sz="3200" dirty="0">
              <a:solidFill>
                <a:srgbClr val="79CCD6"/>
              </a:solidFill>
              <a:cs typeface="Calibri" charset="0"/>
            </a:endParaRPr>
          </a:p>
        </p:txBody>
      </p:sp>
      <p:pic>
        <p:nvPicPr>
          <p:cNvPr id="65538" name="Picture 2" descr="http://sharktempo.com/files/hut_gas_flam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1783" y="2158346"/>
            <a:ext cx="2755776" cy="2066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4662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1+#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5538"/>
                                        </p:tgtEl>
                                        <p:attrNameLst>
                                          <p:attrName>style.visibility</p:attrName>
                                        </p:attrNameLst>
                                      </p:cBhvr>
                                      <p:to>
                                        <p:strVal val="visible"/>
                                      </p:to>
                                    </p:set>
                                    <p:anim calcmode="lin" valueType="num">
                                      <p:cBhvr additive="base">
                                        <p:cTn id="12" dur="500" fill="hold"/>
                                        <p:tgtEl>
                                          <p:spTgt spid="65538"/>
                                        </p:tgtEl>
                                        <p:attrNameLst>
                                          <p:attrName>ppt_x</p:attrName>
                                        </p:attrNameLst>
                                      </p:cBhvr>
                                      <p:tavLst>
                                        <p:tav tm="0">
                                          <p:val>
                                            <p:strVal val="1+#ppt_w/2"/>
                                          </p:val>
                                        </p:tav>
                                        <p:tav tm="100000">
                                          <p:val>
                                            <p:strVal val="#ppt_x"/>
                                          </p:val>
                                        </p:tav>
                                      </p:tavLst>
                                    </p:anim>
                                    <p:anim calcmode="lin" valueType="num">
                                      <p:cBhvr additive="base">
                                        <p:cTn id="13" dur="500" fill="hold"/>
                                        <p:tgtEl>
                                          <p:spTgt spid="655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1+#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p:cNvSpPr>
          <p:nvPr/>
        </p:nvSpPr>
        <p:spPr bwMode="auto">
          <a:xfrm>
            <a:off x="583570" y="1417625"/>
            <a:ext cx="8101301" cy="876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6577"/>
          </a:solidFill>
          <a:ln w="25400" cap="flat" cmpd="sng">
            <a:solidFill>
              <a:srgbClr val="000000">
                <a:alpha val="0"/>
              </a:srgbClr>
            </a:solidFill>
            <a:prstDash val="solid"/>
            <a:miter lim="0"/>
            <a:headEnd/>
            <a:tailEnd/>
          </a:ln>
          <a:effectLst/>
          <a:extLst/>
        </p:spPr>
        <p:txBody>
          <a:bodyPr lIns="0" tIns="0" rIns="0" bIns="0"/>
          <a:lstStyle/>
          <a:p>
            <a:pPr>
              <a:defRPr/>
            </a:pPr>
            <a:endParaRPr lang="es-ES">
              <a:cs typeface="Calibri" charset="0"/>
            </a:endParaRPr>
          </a:p>
        </p:txBody>
      </p:sp>
      <p:sp>
        <p:nvSpPr>
          <p:cNvPr id="13" name="AutoShape 1"/>
          <p:cNvSpPr>
            <a:spLocks/>
          </p:cNvSpPr>
          <p:nvPr/>
        </p:nvSpPr>
        <p:spPr bwMode="auto">
          <a:xfrm>
            <a:off x="720877" y="1624360"/>
            <a:ext cx="7543003" cy="669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20000"/>
              </a:lnSpc>
              <a:spcBef>
                <a:spcPts val="1100"/>
              </a:spcBef>
              <a:defRPr/>
            </a:pPr>
            <a:r>
              <a:rPr lang="en-GB" sz="2000" dirty="0">
                <a:solidFill>
                  <a:schemeClr val="bg1"/>
                </a:solidFill>
                <a:ea typeface="Lato Bold" pitchFamily="34" charset="0"/>
                <a:cs typeface="Lato Bold" pitchFamily="34" charset="0"/>
                <a:sym typeface="Lato Bold" charset="0"/>
              </a:rPr>
              <a:t>Any carbon based fuel that does not burn properly is a risk</a:t>
            </a:r>
          </a:p>
        </p:txBody>
      </p:sp>
      <p:sp>
        <p:nvSpPr>
          <p:cNvPr id="5121" name="AutoShape 1"/>
          <p:cNvSpPr>
            <a:spLocks/>
          </p:cNvSpPr>
          <p:nvPr/>
        </p:nvSpPr>
        <p:spPr bwMode="auto">
          <a:xfrm>
            <a:off x="583570" y="2441463"/>
            <a:ext cx="8101301" cy="42331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Liquid Petroleum Gas (LPG)</a:t>
            </a:r>
          </a:p>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Coal fires</a:t>
            </a:r>
          </a:p>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Charcoal BBQs</a:t>
            </a:r>
          </a:p>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Peat</a:t>
            </a:r>
          </a:p>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Wood fires (incl. burners)</a:t>
            </a:r>
          </a:p>
          <a:p>
            <a:pPr algn="just">
              <a:lnSpc>
                <a:spcPct val="120000"/>
              </a:lnSpc>
              <a:spcBef>
                <a:spcPts val="1100"/>
              </a:spcBef>
              <a:defRPr/>
            </a:pPr>
            <a:r>
              <a:rPr lang="en-GB" sz="2400" dirty="0">
                <a:solidFill>
                  <a:srgbClr val="006577"/>
                </a:solidFill>
                <a:ea typeface="Lato Light" pitchFamily="34" charset="0"/>
                <a:cs typeface="Lato Light" pitchFamily="34" charset="0"/>
                <a:sym typeface="Lato Bold" charset="0"/>
              </a:rPr>
              <a:t>Petrol /</a:t>
            </a:r>
            <a:r>
              <a:rPr lang="en-GB" sz="2400" dirty="0" smtClean="0">
                <a:solidFill>
                  <a:srgbClr val="006577"/>
                </a:solidFill>
                <a:ea typeface="Lato Light" pitchFamily="34" charset="0"/>
                <a:cs typeface="Lato Light" pitchFamily="34" charset="0"/>
                <a:sym typeface="Lato Bold" charset="0"/>
              </a:rPr>
              <a:t> </a:t>
            </a:r>
            <a:r>
              <a:rPr lang="en-GB" sz="2400" dirty="0">
                <a:solidFill>
                  <a:srgbClr val="006577"/>
                </a:solidFill>
                <a:ea typeface="Lato Light" pitchFamily="34" charset="0"/>
                <a:cs typeface="Lato Light" pitchFamily="34" charset="0"/>
                <a:sym typeface="Lato Bold" charset="0"/>
              </a:rPr>
              <a:t>oil engines and </a:t>
            </a:r>
            <a:r>
              <a:rPr lang="en-GB" sz="2400" dirty="0" smtClean="0">
                <a:solidFill>
                  <a:srgbClr val="006577"/>
                </a:solidFill>
                <a:ea typeface="Lato Light" pitchFamily="34" charset="0"/>
                <a:cs typeface="Lato Light" pitchFamily="34" charset="0"/>
                <a:sym typeface="Lato Bold" charset="0"/>
              </a:rPr>
              <a:t>heaters</a:t>
            </a:r>
          </a:p>
          <a:p>
            <a:pPr algn="just">
              <a:lnSpc>
                <a:spcPct val="120000"/>
              </a:lnSpc>
              <a:spcBef>
                <a:spcPts val="1100"/>
              </a:spcBef>
              <a:defRPr/>
            </a:pPr>
            <a:r>
              <a:rPr lang="en-GB" sz="2400" dirty="0" smtClean="0">
                <a:solidFill>
                  <a:srgbClr val="006577"/>
                </a:solidFill>
                <a:ea typeface="Lato Light" pitchFamily="34" charset="0"/>
                <a:cs typeface="Lato Light" pitchFamily="34" charset="0"/>
                <a:sym typeface="Lato Bold" charset="0"/>
              </a:rPr>
              <a:t>Cooking practices</a:t>
            </a:r>
            <a:endParaRPr lang="en-GB" sz="2400" dirty="0">
              <a:solidFill>
                <a:srgbClr val="006577"/>
              </a:solidFill>
              <a:ea typeface="Lato Light" pitchFamily="34" charset="0"/>
              <a:cs typeface="Lato Light" pitchFamily="34" charset="0"/>
              <a:sym typeface="Lato Bold" charset="0"/>
            </a:endParaRPr>
          </a:p>
        </p:txBody>
      </p:sp>
      <p:sp>
        <p:nvSpPr>
          <p:cNvPr id="5122" name="AutoShape 2"/>
          <p:cNvSpPr>
            <a:spLocks/>
          </p:cNvSpPr>
          <p:nvPr/>
        </p:nvSpPr>
        <p:spPr bwMode="auto">
          <a:xfrm>
            <a:off x="583570" y="787570"/>
            <a:ext cx="8101300" cy="4233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r>
              <a:rPr lang="es-ES" sz="3200" dirty="0" err="1">
                <a:solidFill>
                  <a:srgbClr val="79CCD6"/>
                </a:solidFill>
                <a:cs typeface="Lato Black" charset="0"/>
                <a:sym typeface="Lato Black" charset="0"/>
              </a:rPr>
              <a:t>Remember</a:t>
            </a:r>
            <a:r>
              <a:rPr lang="es-ES" sz="3200" dirty="0">
                <a:solidFill>
                  <a:srgbClr val="79CCD6"/>
                </a:solidFill>
                <a:cs typeface="Lato Black" charset="0"/>
                <a:sym typeface="Lato Black" charset="0"/>
              </a:rPr>
              <a:t> – </a:t>
            </a:r>
            <a:r>
              <a:rPr lang="es-ES" sz="3200" dirty="0" err="1">
                <a:solidFill>
                  <a:srgbClr val="79CCD6"/>
                </a:solidFill>
                <a:cs typeface="Lato Black" charset="0"/>
                <a:sym typeface="Lato Black" charset="0"/>
              </a:rPr>
              <a:t>it’s</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not</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just</a:t>
            </a:r>
            <a:r>
              <a:rPr lang="es-ES" sz="3200" dirty="0">
                <a:solidFill>
                  <a:srgbClr val="79CCD6"/>
                </a:solidFill>
                <a:cs typeface="Lato Black" charset="0"/>
                <a:sym typeface="Lato Black" charset="0"/>
              </a:rPr>
              <a:t> </a:t>
            </a:r>
            <a:r>
              <a:rPr lang="es-ES" sz="3200" dirty="0" err="1">
                <a:solidFill>
                  <a:srgbClr val="79CCD6"/>
                </a:solidFill>
                <a:cs typeface="Lato Black" charset="0"/>
                <a:sym typeface="Lato Black" charset="0"/>
              </a:rPr>
              <a:t>mains</a:t>
            </a:r>
            <a:r>
              <a:rPr lang="es-ES" sz="3200" dirty="0">
                <a:solidFill>
                  <a:srgbClr val="79CCD6"/>
                </a:solidFill>
                <a:cs typeface="Lato Black" charset="0"/>
                <a:sym typeface="Lato Black" charset="0"/>
              </a:rPr>
              <a:t> </a:t>
            </a:r>
            <a:r>
              <a:rPr lang="es-ES" sz="3200" dirty="0" smtClean="0">
                <a:solidFill>
                  <a:srgbClr val="79CCD6"/>
                </a:solidFill>
                <a:cs typeface="Lato Black" charset="0"/>
                <a:sym typeface="Lato Black" charset="0"/>
              </a:rPr>
              <a:t>gas</a:t>
            </a:r>
            <a:endParaRPr lang="es-ES" sz="3200" dirty="0">
              <a:solidFill>
                <a:srgbClr val="79CCD6"/>
              </a:solidFill>
              <a:cs typeface="Calibri" charset="0"/>
            </a:endParaRPr>
          </a:p>
        </p:txBody>
      </p:sp>
      <p:pic>
        <p:nvPicPr>
          <p:cNvPr id="2" name="Picture 1"/>
          <p:cNvPicPr>
            <a:picLocks noChangeAspect="1"/>
          </p:cNvPicPr>
          <p:nvPr/>
        </p:nvPicPr>
        <p:blipFill>
          <a:blip r:embed="rId2"/>
          <a:stretch>
            <a:fillRect/>
          </a:stretch>
        </p:blipFill>
        <p:spPr>
          <a:xfrm>
            <a:off x="5715536" y="2776179"/>
            <a:ext cx="2662977" cy="1959077"/>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46975" y="5184771"/>
            <a:ext cx="1416370" cy="863982"/>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15536" y="4907726"/>
            <a:ext cx="1302228" cy="1691966"/>
          </a:xfrm>
          <a:prstGeom prst="rect">
            <a:avLst/>
          </a:prstGeom>
        </p:spPr>
      </p:pic>
    </p:spTree>
    <p:extLst>
      <p:ext uri="{BB962C8B-B14F-4D97-AF65-F5344CB8AC3E}">
        <p14:creationId xmlns:p14="http://schemas.microsoft.com/office/powerpoint/2010/main" val="376324349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1+#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121">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121">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121">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121">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121">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121">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5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44" y="905704"/>
            <a:ext cx="8072900" cy="689122"/>
          </a:xfrm>
        </p:spPr>
        <p:txBody>
          <a:bodyPr>
            <a:normAutofit/>
          </a:bodyPr>
          <a:lstStyle/>
          <a:p>
            <a:r>
              <a:rPr lang="en-US" dirty="0" smtClean="0"/>
              <a:t>Client’s protection</a:t>
            </a:r>
            <a:endParaRPr lang="en-US" dirty="0"/>
          </a:p>
        </p:txBody>
      </p:sp>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5331951" y="1882693"/>
            <a:ext cx="3632200" cy="3632200"/>
          </a:xfrm>
        </p:spPr>
      </p:pic>
      <p:sp>
        <p:nvSpPr>
          <p:cNvPr id="6" name="TextBox 5"/>
          <p:cNvSpPr txBox="1"/>
          <p:nvPr/>
        </p:nvSpPr>
        <p:spPr>
          <a:xfrm>
            <a:off x="539444" y="1594826"/>
            <a:ext cx="4973460" cy="6001642"/>
          </a:xfrm>
          <a:prstGeom prst="rect">
            <a:avLst/>
          </a:prstGeom>
          <a:noFill/>
        </p:spPr>
        <p:txBody>
          <a:bodyPr wrap="square" rtlCol="0">
            <a:spAutoFit/>
          </a:bodyPr>
          <a:lstStyle/>
          <a:p>
            <a:pPr marL="342900" indent="-342900">
              <a:buFont typeface="Arial" charset="0"/>
              <a:buChar char="•"/>
            </a:pPr>
            <a:r>
              <a:rPr lang="en-US" sz="2400" dirty="0" smtClean="0">
                <a:solidFill>
                  <a:srgbClr val="006577"/>
                </a:solidFill>
              </a:rPr>
              <a:t>CO Alarms - many different types but ensure it has BS EN 50291 code</a:t>
            </a:r>
          </a:p>
          <a:p>
            <a:pPr marL="342900" indent="-342900">
              <a:buFont typeface="Arial" charset="0"/>
              <a:buChar char="•"/>
            </a:pPr>
            <a:r>
              <a:rPr lang="en-US" sz="2400" dirty="0" smtClean="0">
                <a:solidFill>
                  <a:srgbClr val="006577"/>
                </a:solidFill>
              </a:rPr>
              <a:t>Costs vary - £20-60</a:t>
            </a:r>
          </a:p>
          <a:p>
            <a:pPr marL="342900" indent="-342900">
              <a:buFont typeface="Arial" charset="0"/>
              <a:buChar char="•"/>
            </a:pPr>
            <a:r>
              <a:rPr lang="en-US" sz="2400" dirty="0" smtClean="0">
                <a:solidFill>
                  <a:srgbClr val="006577"/>
                </a:solidFill>
              </a:rPr>
              <a:t>Read instructions – not too low and not too </a:t>
            </a:r>
            <a:r>
              <a:rPr lang="en-US" sz="2400" dirty="0" smtClean="0">
                <a:solidFill>
                  <a:srgbClr val="006577"/>
                </a:solidFill>
              </a:rPr>
              <a:t>high</a:t>
            </a:r>
          </a:p>
          <a:p>
            <a:pPr marL="342900" indent="-342900">
              <a:buFont typeface="Arial" charset="0"/>
              <a:buChar char="•"/>
            </a:pPr>
            <a:r>
              <a:rPr lang="en-US" sz="2400" dirty="0" smtClean="0">
                <a:solidFill>
                  <a:srgbClr val="006577"/>
                </a:solidFill>
              </a:rPr>
              <a:t>CO rises very slowly</a:t>
            </a:r>
            <a:endParaRPr lang="en-US" sz="2400" dirty="0" smtClean="0">
              <a:solidFill>
                <a:srgbClr val="006577"/>
              </a:solidFill>
            </a:endParaRPr>
          </a:p>
          <a:p>
            <a:pPr marL="342900" indent="-342900">
              <a:buFont typeface="Arial" charset="0"/>
              <a:buChar char="•"/>
            </a:pPr>
            <a:r>
              <a:rPr lang="en-US" sz="2400" dirty="0" smtClean="0">
                <a:solidFill>
                  <a:srgbClr val="006577"/>
                </a:solidFill>
              </a:rPr>
              <a:t>Should have one in every place that has a potential source of CO</a:t>
            </a:r>
          </a:p>
          <a:p>
            <a:pPr marL="342900" indent="-342900">
              <a:buFont typeface="Arial" charset="0"/>
              <a:buChar char="•"/>
            </a:pPr>
            <a:r>
              <a:rPr lang="en-US" sz="2400" dirty="0" smtClean="0">
                <a:solidFill>
                  <a:srgbClr val="006577"/>
                </a:solidFill>
              </a:rPr>
              <a:t>Consider clients with sensory deprivation</a:t>
            </a:r>
          </a:p>
          <a:p>
            <a:pPr marL="342900" indent="-342900">
              <a:buFont typeface="Arial" charset="0"/>
              <a:buChar char="•"/>
            </a:pPr>
            <a:r>
              <a:rPr lang="en-US" sz="2400" dirty="0" smtClean="0">
                <a:solidFill>
                  <a:srgbClr val="006577"/>
                </a:solidFill>
              </a:rPr>
              <a:t>Annual boiler servicing and chimney cleaning</a:t>
            </a:r>
          </a:p>
          <a:p>
            <a:endParaRPr lang="en-US" sz="2400" dirty="0" smtClean="0">
              <a:solidFill>
                <a:srgbClr val="006577"/>
              </a:solidFill>
            </a:endParaRPr>
          </a:p>
          <a:p>
            <a:endParaRPr lang="en-US" sz="2400" dirty="0">
              <a:solidFill>
                <a:srgbClr val="006577"/>
              </a:solidFill>
            </a:endParaRPr>
          </a:p>
        </p:txBody>
      </p:sp>
    </p:spTree>
    <p:extLst>
      <p:ext uri="{BB962C8B-B14F-4D97-AF65-F5344CB8AC3E}">
        <p14:creationId xmlns:p14="http://schemas.microsoft.com/office/powerpoint/2010/main" val="1759745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5099</TotalTime>
  <Words>1140</Words>
  <Application>Microsoft Macintosh PowerPoint</Application>
  <PresentationFormat>On-screen Show (4:3)</PresentationFormat>
  <Paragraphs>113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Think CO  Promoting Carbon Monoxide Awareness   </vt:lpstr>
      <vt:lpstr>PowerPoint Presentation</vt:lpstr>
      <vt:lpstr> </vt:lpstr>
      <vt:lpstr>Think CO – how it works</vt:lpstr>
      <vt:lpstr>PowerPoint Presentation</vt:lpstr>
      <vt:lpstr>PowerPoint Presentation</vt:lpstr>
      <vt:lpstr>PowerPoint Presentation</vt:lpstr>
      <vt:lpstr>PowerPoint Presentation</vt:lpstr>
      <vt:lpstr>Client’s protection</vt:lpstr>
      <vt:lpstr>Symptoms – what to look out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Hilary Bath</cp:lastModifiedBy>
  <cp:revision>136</cp:revision>
  <dcterms:created xsi:type="dcterms:W3CDTF">2015-06-09T10:48:05Z</dcterms:created>
  <dcterms:modified xsi:type="dcterms:W3CDTF">2017-04-03T09:35:30Z</dcterms:modified>
</cp:coreProperties>
</file>